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0"/>
  </p:notesMasterIdLst>
  <p:sldIdLst>
    <p:sldId id="256" r:id="rId2"/>
    <p:sldId id="271" r:id="rId3"/>
    <p:sldId id="272" r:id="rId4"/>
    <p:sldId id="274" r:id="rId5"/>
    <p:sldId id="276" r:id="rId6"/>
    <p:sldId id="287" r:id="rId7"/>
    <p:sldId id="277" r:id="rId8"/>
    <p:sldId id="279" r:id="rId9"/>
    <p:sldId id="285" r:id="rId10"/>
    <p:sldId id="259" r:id="rId11"/>
    <p:sldId id="260" r:id="rId12"/>
    <p:sldId id="261" r:id="rId13"/>
    <p:sldId id="262" r:id="rId14"/>
    <p:sldId id="263" r:id="rId15"/>
    <p:sldId id="264" r:id="rId16"/>
    <p:sldId id="288" r:id="rId17"/>
    <p:sldId id="289" r:id="rId18"/>
    <p:sldId id="29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22" autoAdjust="0"/>
    <p:restoredTop sz="94681" autoAdjust="0"/>
  </p:normalViewPr>
  <p:slideViewPr>
    <p:cSldViewPr>
      <p:cViewPr>
        <p:scale>
          <a:sx n="86" d="100"/>
          <a:sy n="86" d="100"/>
        </p:scale>
        <p:origin x="-516" y="-78"/>
      </p:cViewPr>
      <p:guideLst>
        <p:guide orient="horz" pos="2160"/>
        <p:guide pos="2880"/>
      </p:guideLst>
    </p:cSldViewPr>
  </p:slideViewPr>
  <p:notesTextViewPr>
    <p:cViewPr>
      <p:scale>
        <a:sx n="100" d="100"/>
        <a:sy n="100" d="100"/>
      </p:scale>
      <p:origin x="0" y="0"/>
    </p:cViewPr>
  </p:notesTextViewPr>
  <p:sorterViewPr>
    <p:cViewPr>
      <p:scale>
        <a:sx n="82" d="100"/>
        <a:sy n="82"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2B38B7-453D-4898-AF1F-7044C4823A34}" type="datetimeFigureOut">
              <a:rPr lang="en-US" smtClean="0"/>
              <a:pPr/>
              <a:t>6/9/2016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1F3081-0097-471A-8037-9CA4D21BC73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1F3081-0097-471A-8037-9CA4D21BC73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0FFF432F-34D4-4F70-B8A0-0E2E6C007F36}" type="slidenum">
              <a:rPr lang="en-GB" smtClean="0">
                <a:solidFill>
                  <a:srgbClr val="C0504D"/>
                </a:solidFill>
              </a:rPr>
              <a:pPr/>
              <a:t>10</a:t>
            </a:fld>
            <a:endParaRPr lang="en-GB">
              <a:solidFill>
                <a:srgbClr val="C0504D"/>
              </a:solidFill>
            </a:endParaRPr>
          </a:p>
        </p:txBody>
      </p:sp>
    </p:spTree>
    <p:extLst>
      <p:ext uri="{BB962C8B-B14F-4D97-AF65-F5344CB8AC3E}">
        <p14:creationId xmlns="" xmlns:p14="http://schemas.microsoft.com/office/powerpoint/2010/main" val="1465586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chemeClr val="tx1"/>
              </a:solidFill>
            </a:endParaRPr>
          </a:p>
        </p:txBody>
      </p:sp>
      <p:sp>
        <p:nvSpPr>
          <p:cNvPr id="4" name="Slide Number Placeholder 3"/>
          <p:cNvSpPr>
            <a:spLocks noGrp="1"/>
          </p:cNvSpPr>
          <p:nvPr>
            <p:ph type="sldNum" sz="quarter" idx="10"/>
          </p:nvPr>
        </p:nvSpPr>
        <p:spPr/>
        <p:txBody>
          <a:bodyPr/>
          <a:lstStyle/>
          <a:p>
            <a:fld id="{0FFF432F-34D4-4F70-B8A0-0E2E6C007F36}" type="slidenum">
              <a:rPr lang="en-GB" smtClean="0">
                <a:solidFill>
                  <a:srgbClr val="C0504D"/>
                </a:solidFill>
              </a:rPr>
              <a:pPr/>
              <a:t>11</a:t>
            </a:fld>
            <a:endParaRPr lang="en-GB">
              <a:solidFill>
                <a:srgbClr val="C0504D"/>
              </a:solidFill>
            </a:endParaRPr>
          </a:p>
        </p:txBody>
      </p:sp>
    </p:spTree>
    <p:extLst>
      <p:ext uri="{BB962C8B-B14F-4D97-AF65-F5344CB8AC3E}">
        <p14:creationId xmlns="" xmlns:p14="http://schemas.microsoft.com/office/powerpoint/2010/main" val="4282021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0FFF432F-34D4-4F70-B8A0-0E2E6C007F36}" type="slidenum">
              <a:rPr lang="en-GB" smtClean="0">
                <a:solidFill>
                  <a:prstClr val="black"/>
                </a:solidFill>
              </a:rPr>
              <a:pPr/>
              <a:t>12</a:t>
            </a:fld>
            <a:endParaRPr lang="en-GB" dirty="0">
              <a:solidFill>
                <a:prstClr val="black"/>
              </a:solidFill>
            </a:endParaRPr>
          </a:p>
        </p:txBody>
      </p:sp>
    </p:spTree>
    <p:extLst>
      <p:ext uri="{BB962C8B-B14F-4D97-AF65-F5344CB8AC3E}">
        <p14:creationId xmlns="" xmlns:p14="http://schemas.microsoft.com/office/powerpoint/2010/main" val="2053571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smtClean="0"/>
          </a:p>
        </p:txBody>
      </p:sp>
      <p:sp>
        <p:nvSpPr>
          <p:cNvPr id="4" name="Slide Number Placeholder 3"/>
          <p:cNvSpPr>
            <a:spLocks noGrp="1"/>
          </p:cNvSpPr>
          <p:nvPr>
            <p:ph type="sldNum" sz="quarter" idx="10"/>
          </p:nvPr>
        </p:nvSpPr>
        <p:spPr/>
        <p:txBody>
          <a:bodyPr/>
          <a:lstStyle/>
          <a:p>
            <a:fld id="{0FFF432F-34D4-4F70-B8A0-0E2E6C007F36}" type="slidenum">
              <a:rPr lang="en-GB" smtClean="0"/>
              <a:pPr/>
              <a:t>13</a:t>
            </a:fld>
            <a:endParaRPr lang="en-GB"/>
          </a:p>
        </p:txBody>
      </p:sp>
    </p:spTree>
    <p:extLst>
      <p:ext uri="{BB962C8B-B14F-4D97-AF65-F5344CB8AC3E}">
        <p14:creationId xmlns="" xmlns:p14="http://schemas.microsoft.com/office/powerpoint/2010/main" val="4280400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FF432F-34D4-4F70-B8A0-0E2E6C007F36}" type="slidenum">
              <a:rPr lang="en-GB" smtClean="0">
                <a:solidFill>
                  <a:srgbClr val="C0504D"/>
                </a:solidFill>
              </a:rPr>
              <a:pPr/>
              <a:t>14</a:t>
            </a:fld>
            <a:endParaRPr lang="en-GB">
              <a:solidFill>
                <a:srgbClr val="C0504D"/>
              </a:solidFill>
            </a:endParaRPr>
          </a:p>
        </p:txBody>
      </p:sp>
    </p:spTree>
    <p:extLst>
      <p:ext uri="{BB962C8B-B14F-4D97-AF65-F5344CB8AC3E}">
        <p14:creationId xmlns="" xmlns:p14="http://schemas.microsoft.com/office/powerpoint/2010/main" val="3260441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mn-ea"/>
              <a:cs typeface="+mn-cs"/>
            </a:endParaRPr>
          </a:p>
          <a:p>
            <a:endParaRPr lang="en-GB" baseline="0" dirty="0" smtClean="0"/>
          </a:p>
        </p:txBody>
      </p:sp>
      <p:sp>
        <p:nvSpPr>
          <p:cNvPr id="4" name="Slide Number Placeholder 3"/>
          <p:cNvSpPr>
            <a:spLocks noGrp="1"/>
          </p:cNvSpPr>
          <p:nvPr>
            <p:ph type="sldNum" sz="quarter" idx="10"/>
          </p:nvPr>
        </p:nvSpPr>
        <p:spPr/>
        <p:txBody>
          <a:bodyPr/>
          <a:lstStyle/>
          <a:p>
            <a:fld id="{0FFF432F-34D4-4F70-B8A0-0E2E6C007F36}" type="slidenum">
              <a:rPr lang="en-GB" smtClean="0">
                <a:solidFill>
                  <a:srgbClr val="C0504D"/>
                </a:solidFill>
              </a:rPr>
              <a:pPr/>
              <a:t>15</a:t>
            </a:fld>
            <a:endParaRPr lang="en-GB">
              <a:solidFill>
                <a:srgbClr val="C0504D"/>
              </a:solidFill>
            </a:endParaRPr>
          </a:p>
        </p:txBody>
      </p:sp>
    </p:spTree>
    <p:extLst>
      <p:ext uri="{BB962C8B-B14F-4D97-AF65-F5344CB8AC3E}">
        <p14:creationId xmlns="" xmlns:p14="http://schemas.microsoft.com/office/powerpoint/2010/main" val="37645574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3878ADA-BC99-4910-AADE-45BDC58C089D}" type="datetime1">
              <a:rPr lang="en-US" smtClean="0"/>
              <a:pPr/>
              <a:t>6/9/2016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AAB7A03-6358-4032-BD9C-57FA25026B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88CBE0-B6B9-41D0-8D87-ADA2D8938020}" type="datetime1">
              <a:rPr lang="en-US" smtClean="0"/>
              <a:pPr/>
              <a:t>6/9/2016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AB7A03-6358-4032-BD9C-57FA25026B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209BF2-39FF-4E99-A438-07204A5260F5}" type="datetime1">
              <a:rPr lang="en-US" smtClean="0"/>
              <a:pPr/>
              <a:t>6/9/2016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AB7A03-6358-4032-BD9C-57FA25026BF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Title 1"/>
          <p:cNvSpPr>
            <a:spLocks noGrp="1"/>
          </p:cNvSpPr>
          <p:nvPr>
            <p:ph type="title"/>
          </p:nvPr>
        </p:nvSpPr>
        <p:spPr>
          <a:xfrm>
            <a:off x="373949" y="421696"/>
            <a:ext cx="8334000" cy="504000"/>
          </a:xfrm>
        </p:spPr>
        <p:txBody>
          <a:bodyPr/>
          <a:lstStyle>
            <a:lvl1pPr>
              <a:lnSpc>
                <a:spcPct val="85000"/>
              </a:lnSpc>
              <a:defRPr sz="3200">
                <a:solidFill>
                  <a:schemeClr val="accent3"/>
                </a:solidFill>
              </a:defRPr>
            </a:lvl1pPr>
          </a:lstStyle>
          <a:p>
            <a:r>
              <a:rPr lang="en-US" dirty="0" smtClean="0"/>
              <a:t>Click to edit Master title style</a:t>
            </a:r>
            <a:endParaRPr lang="en-US" dirty="0"/>
          </a:p>
        </p:txBody>
      </p:sp>
      <p:sp>
        <p:nvSpPr>
          <p:cNvPr id="6" name="Text Box 15"/>
          <p:cNvSpPr txBox="1">
            <a:spLocks noChangeArrowheads="1"/>
          </p:cNvSpPr>
          <p:nvPr userDrawn="1"/>
        </p:nvSpPr>
        <p:spPr bwMode="auto">
          <a:xfrm>
            <a:off x="8124340" y="5907691"/>
            <a:ext cx="617648" cy="2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fld id="{F521C780-B6B3-499A-81A9-15832D0C3E22}" type="slidenum">
              <a:rPr lang="en-US" altLang="en-US" sz="1200" b="1" smtClean="0">
                <a:solidFill>
                  <a:srgbClr val="00CCFF"/>
                </a:solidFill>
                <a:latin typeface="Calibri"/>
              </a:rPr>
              <a:pPr algn="r">
                <a:defRPr/>
              </a:pPr>
              <a:t>‹#›</a:t>
            </a:fld>
            <a:endParaRPr lang="en-US" altLang="en-US" sz="1200" b="1" dirty="0" smtClean="0">
              <a:solidFill>
                <a:srgbClr val="00CCFF"/>
              </a:solidFill>
              <a:latin typeface="Calibri"/>
            </a:endParaRPr>
          </a:p>
        </p:txBody>
      </p:sp>
      <p:sp>
        <p:nvSpPr>
          <p:cNvPr id="9" name="Content Placeholder 8"/>
          <p:cNvSpPr>
            <a:spLocks noGrp="1"/>
          </p:cNvSpPr>
          <p:nvPr>
            <p:ph sz="quarter" idx="14"/>
          </p:nvPr>
        </p:nvSpPr>
        <p:spPr>
          <a:xfrm>
            <a:off x="387677" y="933824"/>
            <a:ext cx="8339138" cy="435535"/>
          </a:xfrm>
          <a:prstGeom prst="rect">
            <a:avLst/>
          </a:prstGeom>
        </p:spPr>
        <p:txBody>
          <a:bodyPr lIns="0" tIns="0" bIns="36000"/>
          <a:lstStyle>
            <a:lvl1pPr marL="0" indent="0" algn="l">
              <a:lnSpc>
                <a:spcPts val="2900"/>
              </a:lnSpc>
              <a:buFontTx/>
              <a:buNone/>
              <a:defRPr sz="2700" b="1">
                <a:solidFill>
                  <a:schemeClr val="accent3"/>
                </a:solidFill>
              </a:defRPr>
            </a:lvl1pPr>
            <a:lvl2pPr marL="0" indent="0" algn="l">
              <a:defRPr/>
            </a:lvl2pPr>
            <a:lvl3pPr marL="0" indent="0" algn="l">
              <a:defRPr/>
            </a:lvl3pPr>
            <a:lvl4pPr marL="0" indent="0" algn="l">
              <a:defRPr/>
            </a:lvl4pPr>
            <a:lvl5pPr marL="0" indent="0" algn="l">
              <a:defRPr/>
            </a:lvl5pPr>
          </a:lstStyle>
          <a:p>
            <a:pPr lvl="0"/>
            <a:r>
              <a:rPr lang="en-US" dirty="0" smtClean="0"/>
              <a:t>Click to edit Master text styles</a:t>
            </a:r>
          </a:p>
        </p:txBody>
      </p:sp>
    </p:spTree>
    <p:extLst>
      <p:ext uri="{BB962C8B-B14F-4D97-AF65-F5344CB8AC3E}">
        <p14:creationId xmlns="" xmlns:p14="http://schemas.microsoft.com/office/powerpoint/2010/main" val="13731220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4" name="Title 1"/>
          <p:cNvSpPr>
            <a:spLocks noGrp="1"/>
          </p:cNvSpPr>
          <p:nvPr>
            <p:ph type="title"/>
          </p:nvPr>
        </p:nvSpPr>
        <p:spPr>
          <a:xfrm>
            <a:off x="373949" y="421696"/>
            <a:ext cx="8334000" cy="504000"/>
          </a:xfrm>
        </p:spPr>
        <p:txBody>
          <a:bodyPr/>
          <a:lstStyle>
            <a:lvl1pPr>
              <a:lnSpc>
                <a:spcPct val="85000"/>
              </a:lnSpc>
              <a:defRPr sz="3200">
                <a:solidFill>
                  <a:schemeClr val="accent3"/>
                </a:solidFill>
              </a:defRPr>
            </a:lvl1pPr>
          </a:lstStyle>
          <a:p>
            <a:r>
              <a:rPr lang="en-US" dirty="0" smtClean="0"/>
              <a:t>Click to edit Master title style</a:t>
            </a:r>
            <a:endParaRPr lang="en-US" dirty="0"/>
          </a:p>
        </p:txBody>
      </p:sp>
      <p:sp>
        <p:nvSpPr>
          <p:cNvPr id="6" name="Text Box 15"/>
          <p:cNvSpPr txBox="1">
            <a:spLocks noChangeArrowheads="1"/>
          </p:cNvSpPr>
          <p:nvPr userDrawn="1"/>
        </p:nvSpPr>
        <p:spPr bwMode="auto">
          <a:xfrm>
            <a:off x="8124340" y="5907691"/>
            <a:ext cx="617648" cy="2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fld id="{F521C780-B6B3-499A-81A9-15832D0C3E22}" type="slidenum">
              <a:rPr lang="en-US" altLang="en-US" sz="1200" b="1" smtClean="0">
                <a:solidFill>
                  <a:srgbClr val="00CCFF"/>
                </a:solidFill>
                <a:latin typeface="Calibri"/>
              </a:rPr>
              <a:pPr algn="r">
                <a:defRPr/>
              </a:pPr>
              <a:t>‹#›</a:t>
            </a:fld>
            <a:endParaRPr lang="en-US" altLang="en-US" sz="1200" b="1" dirty="0" smtClean="0">
              <a:solidFill>
                <a:srgbClr val="00CCFF"/>
              </a:solidFill>
              <a:latin typeface="Calibri"/>
            </a:endParaRPr>
          </a:p>
        </p:txBody>
      </p:sp>
      <p:sp>
        <p:nvSpPr>
          <p:cNvPr id="9" name="Content Placeholder 8"/>
          <p:cNvSpPr>
            <a:spLocks noGrp="1"/>
          </p:cNvSpPr>
          <p:nvPr>
            <p:ph sz="quarter" idx="14"/>
          </p:nvPr>
        </p:nvSpPr>
        <p:spPr>
          <a:xfrm>
            <a:off x="387677" y="933824"/>
            <a:ext cx="8339138" cy="435535"/>
          </a:xfrm>
          <a:prstGeom prst="rect">
            <a:avLst/>
          </a:prstGeom>
        </p:spPr>
        <p:txBody>
          <a:bodyPr lIns="0" tIns="0" bIns="36000"/>
          <a:lstStyle>
            <a:lvl1pPr marL="0" indent="0" algn="l">
              <a:lnSpc>
                <a:spcPts val="2900"/>
              </a:lnSpc>
              <a:buFontTx/>
              <a:buNone/>
              <a:defRPr sz="2700" b="1">
                <a:solidFill>
                  <a:schemeClr val="accent3"/>
                </a:solidFill>
              </a:defRPr>
            </a:lvl1pPr>
            <a:lvl2pPr marL="0" indent="0" algn="l">
              <a:defRPr/>
            </a:lvl2pPr>
            <a:lvl3pPr marL="0" indent="0" algn="l">
              <a:defRPr/>
            </a:lvl3pPr>
            <a:lvl4pPr marL="0" indent="0" algn="l">
              <a:defRPr/>
            </a:lvl4pPr>
            <a:lvl5pPr marL="0" indent="0" algn="l">
              <a:defRPr/>
            </a:lvl5pPr>
          </a:lstStyle>
          <a:p>
            <a:pPr lvl="0"/>
            <a:r>
              <a:rPr lang="en-US" dirty="0" smtClean="0"/>
              <a:t>Click to edit Master text styles</a:t>
            </a:r>
          </a:p>
        </p:txBody>
      </p:sp>
    </p:spTree>
    <p:extLst>
      <p:ext uri="{BB962C8B-B14F-4D97-AF65-F5344CB8AC3E}">
        <p14:creationId xmlns="" xmlns:p14="http://schemas.microsoft.com/office/powerpoint/2010/main" val="137312208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4" name="Title 1"/>
          <p:cNvSpPr>
            <a:spLocks noGrp="1"/>
          </p:cNvSpPr>
          <p:nvPr>
            <p:ph type="title"/>
          </p:nvPr>
        </p:nvSpPr>
        <p:spPr>
          <a:xfrm>
            <a:off x="373949" y="421696"/>
            <a:ext cx="8334000" cy="504000"/>
          </a:xfrm>
        </p:spPr>
        <p:txBody>
          <a:bodyPr/>
          <a:lstStyle>
            <a:lvl1pPr>
              <a:lnSpc>
                <a:spcPct val="85000"/>
              </a:lnSpc>
              <a:defRPr sz="3200">
                <a:solidFill>
                  <a:schemeClr val="accent3"/>
                </a:solidFill>
              </a:defRPr>
            </a:lvl1pPr>
          </a:lstStyle>
          <a:p>
            <a:r>
              <a:rPr lang="en-US" dirty="0" smtClean="0"/>
              <a:t>Click to edit Master title style</a:t>
            </a:r>
            <a:endParaRPr lang="en-US" dirty="0"/>
          </a:p>
        </p:txBody>
      </p:sp>
      <p:sp>
        <p:nvSpPr>
          <p:cNvPr id="6" name="Text Box 15"/>
          <p:cNvSpPr txBox="1">
            <a:spLocks noChangeArrowheads="1"/>
          </p:cNvSpPr>
          <p:nvPr userDrawn="1"/>
        </p:nvSpPr>
        <p:spPr bwMode="auto">
          <a:xfrm>
            <a:off x="8124340" y="5907691"/>
            <a:ext cx="617648" cy="2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699">
                <a:solidFill>
                  <a:srgbClr val="000000"/>
                </a:solidFill>
                <a:miter lim="800000"/>
                <a:headEnd/>
                <a:tailEnd/>
              </a14:hiddenLine>
            </a:ext>
          </a:extLst>
        </p:spPr>
        <p:txBody>
          <a:bodyPr wrap="square" lIns="0" tIns="0" rIns="0" bIns="0" anchor="ctr">
            <a:no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a:defRPr/>
            </a:pPr>
            <a:fld id="{F521C780-B6B3-499A-81A9-15832D0C3E22}" type="slidenum">
              <a:rPr lang="en-US" altLang="en-US" sz="1200" b="1" smtClean="0">
                <a:solidFill>
                  <a:srgbClr val="00CCFF"/>
                </a:solidFill>
                <a:latin typeface="Calibri"/>
              </a:rPr>
              <a:pPr algn="r">
                <a:defRPr/>
              </a:pPr>
              <a:t>‹#›</a:t>
            </a:fld>
            <a:endParaRPr lang="en-US" altLang="en-US" sz="1200" b="1" dirty="0" smtClean="0">
              <a:solidFill>
                <a:srgbClr val="00CCFF"/>
              </a:solidFill>
              <a:latin typeface="Calibri"/>
            </a:endParaRPr>
          </a:p>
        </p:txBody>
      </p:sp>
    </p:spTree>
    <p:extLst>
      <p:ext uri="{BB962C8B-B14F-4D97-AF65-F5344CB8AC3E}">
        <p14:creationId xmlns="" xmlns:p14="http://schemas.microsoft.com/office/powerpoint/2010/main" val="25877772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8F6901-653E-4D19-88F1-DC1A5375ED85}" type="datetime1">
              <a:rPr lang="en-US" smtClean="0"/>
              <a:pPr/>
              <a:t>6/9/2016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AB7A03-6358-4032-BD9C-57FA25026BF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4F580D-CA9C-4E1A-AB50-1EBF1CB026E6}" type="datetime1">
              <a:rPr lang="en-US" smtClean="0"/>
              <a:pPr/>
              <a:t>6/9/2016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AAB7A03-6358-4032-BD9C-57FA25026BF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8F8BA2-A015-4DDE-8711-32FF9797F38B}" type="datetime1">
              <a:rPr lang="en-US" smtClean="0"/>
              <a:pPr/>
              <a:t>6/9/2016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AB7A03-6358-4032-BD9C-57FA25026BF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9BE6B9-D45C-4DF7-B208-D5ABC5304279}" type="datetime1">
              <a:rPr lang="en-US" smtClean="0"/>
              <a:pPr/>
              <a:t>6/9/2016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AAB7A03-6358-4032-BD9C-57FA25026BF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BFF9380-B4B5-4802-AD8F-BE3B2DE37A2D}" type="datetime1">
              <a:rPr lang="en-US" smtClean="0"/>
              <a:pPr/>
              <a:t>6/9/2016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AAB7A03-6358-4032-BD9C-57FA25026BF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0F84868-AB95-4292-9E25-8D90DC8A8F29}" type="datetime1">
              <a:rPr lang="en-US" smtClean="0"/>
              <a:pPr/>
              <a:t>6/9/2016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AAB7A03-6358-4032-BD9C-57FA25026B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53C1687-F9E7-4F45-9C5D-3820D2464845}" type="datetime1">
              <a:rPr lang="en-US" smtClean="0"/>
              <a:pPr/>
              <a:t>6/9/2016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AAB7A03-6358-4032-BD9C-57FA25026BF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8C52391-7FAE-48B1-B7D3-A3BD2DB9A77F}" type="datetime1">
              <a:rPr lang="en-US" smtClean="0"/>
              <a:pPr/>
              <a:t>6/9/2016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AAB7A03-6358-4032-BD9C-57FA25026BF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6"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36786DC-2FC5-4DCE-BB01-0F86B946257D}" type="datetime1">
              <a:rPr lang="en-US" smtClean="0"/>
              <a:pPr/>
              <a:t>6/9/2016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AAB7A03-6358-4032-BD9C-57FA25026B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le 34"/>
          <p:cNvSpPr>
            <a:spLocks noGrp="1"/>
          </p:cNvSpPr>
          <p:nvPr>
            <p:ph type="ctrTitle"/>
          </p:nvPr>
        </p:nvSpPr>
        <p:spPr>
          <a:xfrm>
            <a:off x="609600" y="304800"/>
            <a:ext cx="7772400" cy="1295400"/>
          </a:xfrm>
        </p:spPr>
        <p:txBody>
          <a:bodyPr>
            <a:normAutofit fontScale="90000"/>
          </a:bodyPr>
          <a:lstStyle/>
          <a:p>
            <a:pPr algn="ct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THE </a:t>
            </a:r>
            <a:r>
              <a:rPr lang="en-US" sz="1600" dirty="0" smtClean="0"/>
              <a:t>PROPOSED  CARIBBEAN </a:t>
            </a:r>
            <a:r>
              <a:rPr lang="en-US" sz="1600" dirty="0" smtClean="0"/>
              <a:t>REGIONAL</a:t>
            </a:r>
            <a:r>
              <a:rPr lang="en-US" sz="1600" dirty="0" smtClean="0"/>
              <a:t>  </a:t>
            </a:r>
            <a:r>
              <a:rPr lang="en-US" sz="1600" dirty="0" smtClean="0"/>
              <a:t>PROCUREMENT </a:t>
            </a:r>
            <a:r>
              <a:rPr lang="en-US" sz="1600" dirty="0" smtClean="0"/>
              <a:t>TRAINING CENTRE</a:t>
            </a:r>
            <a:endParaRPr lang="en-US" sz="1600" dirty="0"/>
          </a:p>
        </p:txBody>
      </p:sp>
      <p:sp>
        <p:nvSpPr>
          <p:cNvPr id="36" name="Subtitle 35"/>
          <p:cNvSpPr>
            <a:spLocks noGrp="1"/>
          </p:cNvSpPr>
          <p:nvPr>
            <p:ph type="subTitle" idx="1"/>
          </p:nvPr>
        </p:nvSpPr>
        <p:spPr>
          <a:xfrm>
            <a:off x="1905000" y="4191000"/>
            <a:ext cx="6400800" cy="685800"/>
          </a:xfrm>
        </p:spPr>
        <p:txBody>
          <a:bodyPr>
            <a:normAutofit/>
          </a:bodyPr>
          <a:lstStyle/>
          <a:p>
            <a:r>
              <a:rPr lang="en-US" sz="1400" dirty="0" smtClean="0">
                <a:latin typeface="+mj-lt"/>
              </a:rPr>
              <a:t>Presenter: Carlys Jennifer Cadogan, Ph.D.</a:t>
            </a:r>
          </a:p>
          <a:p>
            <a:r>
              <a:rPr lang="en-US" sz="1400" dirty="0" smtClean="0">
                <a:latin typeface="+mj-lt"/>
              </a:rPr>
              <a:t>Team Leader, University of Technology, Jamaica</a:t>
            </a:r>
            <a:endParaRPr lang="en-US" sz="1400" dirty="0">
              <a:latin typeface="+mj-lt"/>
            </a:endParaRPr>
          </a:p>
        </p:txBody>
      </p:sp>
      <p:sp>
        <p:nvSpPr>
          <p:cNvPr id="5" name="Slide Number Placeholder 4"/>
          <p:cNvSpPr>
            <a:spLocks noGrp="1"/>
          </p:cNvSpPr>
          <p:nvPr>
            <p:ph type="sldNum" sz="quarter" idx="12"/>
          </p:nvPr>
        </p:nvSpPr>
        <p:spPr/>
        <p:txBody>
          <a:bodyPr/>
          <a:lstStyle/>
          <a:p>
            <a:fld id="{EAAB7A03-6358-4032-BD9C-57FA25026BF8}" type="slidenum">
              <a:rPr lang="en-US" smtClean="0"/>
              <a:pPr/>
              <a:t>1</a:t>
            </a:fld>
            <a:endParaRPr lang="en-US"/>
          </a:p>
        </p:txBody>
      </p:sp>
      <p:sp>
        <p:nvSpPr>
          <p:cNvPr id="6" name="Rectangle 5"/>
          <p:cNvSpPr/>
          <p:nvPr/>
        </p:nvSpPr>
        <p:spPr>
          <a:xfrm>
            <a:off x="990600" y="2667000"/>
            <a:ext cx="7315200" cy="1107996"/>
          </a:xfrm>
          <a:prstGeom prst="rect">
            <a:avLst/>
          </a:prstGeom>
        </p:spPr>
        <p:txBody>
          <a:bodyPr wrap="square">
            <a:spAutoFit/>
          </a:bodyPr>
          <a:lstStyle/>
          <a:p>
            <a:pPr algn="ctr"/>
            <a:r>
              <a:rPr lang="en-US" sz="1400" i="1" dirty="0" smtClean="0"/>
              <a:t>Presented at the Third </a:t>
            </a:r>
            <a:r>
              <a:rPr lang="en-US" sz="1400" i="1" dirty="0" smtClean="0"/>
              <a:t>Sub-Regional Caribbean Public Procurement </a:t>
            </a:r>
            <a:r>
              <a:rPr lang="en-US" sz="1400" i="1" dirty="0" smtClean="0"/>
              <a:t>Conference</a:t>
            </a:r>
          </a:p>
          <a:p>
            <a:pPr algn="ctr"/>
            <a:r>
              <a:rPr lang="en-US" sz="1400" i="1" dirty="0" smtClean="0"/>
              <a:t> </a:t>
            </a:r>
          </a:p>
          <a:p>
            <a:pPr algn="ctr"/>
            <a:r>
              <a:rPr lang="en-US" sz="1200" dirty="0" smtClean="0"/>
              <a:t>June 13-14, 2016 </a:t>
            </a:r>
          </a:p>
          <a:p>
            <a:pPr algn="ctr"/>
            <a:endParaRPr lang="en-US" sz="1200" dirty="0" smtClean="0"/>
          </a:p>
          <a:p>
            <a:pPr algn="ctr"/>
            <a:r>
              <a:rPr lang="en-US" sz="1400" dirty="0" smtClean="0"/>
              <a:t>Lloyd </a:t>
            </a:r>
            <a:r>
              <a:rPr lang="en-US" sz="1400" dirty="0" smtClean="0"/>
              <a:t>Erskine </a:t>
            </a:r>
            <a:r>
              <a:rPr lang="en-US" sz="1400" dirty="0" err="1" smtClean="0"/>
              <a:t>Sandiford</a:t>
            </a:r>
            <a:r>
              <a:rPr lang="en-US" sz="1400" dirty="0" smtClean="0"/>
              <a:t> Centre </a:t>
            </a:r>
            <a:r>
              <a:rPr lang="en-US" sz="1400" dirty="0" smtClean="0"/>
              <a:t>Bridgetown</a:t>
            </a:r>
            <a:r>
              <a:rPr lang="en-US" sz="1400" dirty="0" smtClean="0"/>
              <a:t>, Barbados. </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ltGray">
          <a:xfrm>
            <a:off x="403224" y="1544400"/>
            <a:ext cx="8435975" cy="1427400"/>
          </a:xfrm>
          <a:prstGeom prst="rect">
            <a:avLst/>
          </a:prstGeom>
          <a:noFill/>
          <a:ln w="9525" cap="flat" cmpd="sng" algn="ctr">
            <a:noFill/>
            <a:prstDash val="solid"/>
            <a:round/>
            <a:headEnd type="none" w="med" len="med"/>
            <a:tailEnd type="none" w="med" len="med"/>
          </a:ln>
          <a:effectLst/>
        </p:spPr>
        <p:txBody>
          <a:bodyPr vert="horz" wrap="square" lIns="90000" tIns="144000" rIns="2700000" bIns="45720" numCol="1" rtlCol="0" anchor="t" anchorCtr="0" compatLnSpc="1">
            <a:prstTxWarp prst="textNoShape">
              <a:avLst/>
            </a:prstTxWarp>
          </a:bodyPr>
          <a:lstStyle/>
          <a:p>
            <a:pPr marL="179387">
              <a:spcAft>
                <a:spcPts val="600"/>
              </a:spcAft>
            </a:pPr>
            <a:endParaRPr lang="en-GB" sz="2600" dirty="0">
              <a:solidFill>
                <a:srgbClr val="FFFFFF"/>
              </a:solidFill>
              <a:latin typeface="Calibri"/>
            </a:endParaRPr>
          </a:p>
        </p:txBody>
      </p:sp>
      <p:sp>
        <p:nvSpPr>
          <p:cNvPr id="3" name="Title 2"/>
          <p:cNvSpPr>
            <a:spLocks noGrp="1"/>
          </p:cNvSpPr>
          <p:nvPr>
            <p:ph type="title"/>
          </p:nvPr>
        </p:nvSpPr>
        <p:spPr>
          <a:xfrm>
            <a:off x="373949" y="421696"/>
            <a:ext cx="8334000" cy="949904"/>
          </a:xfrm>
        </p:spPr>
        <p:txBody>
          <a:bodyPr>
            <a:normAutofit/>
          </a:bodyPr>
          <a:lstStyle/>
          <a:p>
            <a:r>
              <a:rPr lang="en-GB" dirty="0">
                <a:solidFill>
                  <a:schemeClr val="tx1"/>
                </a:solidFill>
              </a:rPr>
              <a:t>The Global Standard for Procurement and </a:t>
            </a:r>
            <a:r>
              <a:rPr lang="en-GB" dirty="0" smtClean="0">
                <a:solidFill>
                  <a:schemeClr val="tx1"/>
                </a:solidFill>
              </a:rPr>
              <a:t>Supply</a:t>
            </a:r>
            <a:endParaRPr lang="en-GB" dirty="0">
              <a:solidFill>
                <a:schemeClr val="tx1"/>
              </a:solidFill>
            </a:endParaRPr>
          </a:p>
        </p:txBody>
      </p:sp>
      <p:sp>
        <p:nvSpPr>
          <p:cNvPr id="46" name="Rectangle 7"/>
          <p:cNvSpPr/>
          <p:nvPr/>
        </p:nvSpPr>
        <p:spPr bwMode="gray">
          <a:xfrm>
            <a:off x="457200" y="2971800"/>
            <a:ext cx="8334000" cy="474107"/>
          </a:xfrm>
          <a:custGeom>
            <a:avLst/>
            <a:gdLst/>
            <a:ahLst/>
            <a:cxnLst/>
            <a:rect l="l" t="t" r="r" b="b"/>
            <a:pathLst>
              <a:path w="8334000" h="474107">
                <a:moveTo>
                  <a:pt x="0" y="0"/>
                </a:moveTo>
                <a:lnTo>
                  <a:pt x="348262" y="0"/>
                </a:lnTo>
                <a:lnTo>
                  <a:pt x="348263" y="0"/>
                </a:lnTo>
                <a:lnTo>
                  <a:pt x="1236732" y="0"/>
                </a:lnTo>
                <a:lnTo>
                  <a:pt x="1762087" y="0"/>
                </a:lnTo>
                <a:lnTo>
                  <a:pt x="1789687" y="0"/>
                </a:lnTo>
                <a:lnTo>
                  <a:pt x="2586945" y="0"/>
                </a:lnTo>
                <a:lnTo>
                  <a:pt x="2614545" y="0"/>
                </a:lnTo>
                <a:lnTo>
                  <a:pt x="8306400" y="0"/>
                </a:lnTo>
                <a:lnTo>
                  <a:pt x="8334000" y="0"/>
                </a:lnTo>
                <a:lnTo>
                  <a:pt x="8334000" y="350079"/>
                </a:lnTo>
                <a:lnTo>
                  <a:pt x="1236732" y="351300"/>
                </a:lnTo>
                <a:lnTo>
                  <a:pt x="1236732" y="351295"/>
                </a:lnTo>
                <a:lnTo>
                  <a:pt x="348263" y="351448"/>
                </a:lnTo>
                <a:lnTo>
                  <a:pt x="227646" y="468456"/>
                </a:lnTo>
                <a:cubicBezTo>
                  <a:pt x="218536" y="474644"/>
                  <a:pt x="208484" y="477010"/>
                  <a:pt x="194662" y="469002"/>
                </a:cubicBezTo>
                <a:lnTo>
                  <a:pt x="77307" y="351698"/>
                </a:lnTo>
                <a:lnTo>
                  <a:pt x="0" y="351698"/>
                </a:lnTo>
                <a:lnTo>
                  <a:pt x="0" y="207336"/>
                </a:lnTo>
                <a:lnTo>
                  <a:pt x="0" y="149085"/>
                </a:lnTo>
                <a:close/>
              </a:path>
            </a:pathLst>
          </a:custGeom>
          <a:noFill/>
          <a:ln w="9525" cap="flat" cmpd="sng" algn="ctr">
            <a:solidFill>
              <a:schemeClr val="tx1">
                <a:lumMod val="95000"/>
                <a:lumOff val="5000"/>
              </a:schemeClr>
            </a:solidFill>
            <a:prstDash val="solid"/>
            <a:round/>
            <a:headEnd type="none" w="med" len="med"/>
            <a:tailEnd type="none" w="med" len="med"/>
          </a:ln>
          <a:effectLst/>
        </p:spPr>
        <p:txBody>
          <a:bodyPr vert="horz" wrap="square" lIns="91440" tIns="54000" rIns="91440" bIns="432000" numCol="1" rtlCol="0" anchor="t" anchorCtr="0" compatLnSpc="1">
            <a:prstTxWarp prst="textNoShape">
              <a:avLst/>
            </a:prstTxWarp>
          </a:bodyPr>
          <a:lstStyle/>
          <a:p>
            <a:r>
              <a:rPr lang="en-US" b="1" dirty="0">
                <a:ln>
                  <a:solidFill>
                    <a:schemeClr val="tx1">
                      <a:lumMod val="95000"/>
                      <a:lumOff val="5000"/>
                    </a:schemeClr>
                  </a:solidFill>
                </a:ln>
                <a:solidFill>
                  <a:srgbClr val="003366"/>
                </a:solidFill>
              </a:rPr>
              <a:t>WHAT DOES IT DO?</a:t>
            </a:r>
          </a:p>
        </p:txBody>
      </p:sp>
      <p:sp>
        <p:nvSpPr>
          <p:cNvPr id="92" name="Oval 23"/>
          <p:cNvSpPr/>
          <p:nvPr/>
        </p:nvSpPr>
        <p:spPr bwMode="auto">
          <a:xfrm flipH="1">
            <a:off x="3364917" y="3536645"/>
            <a:ext cx="2622358" cy="2427536"/>
          </a:xfrm>
          <a:custGeom>
            <a:avLst/>
            <a:gdLst/>
            <a:ahLst/>
            <a:cxnLst/>
            <a:rect l="l" t="t" r="r" b="b"/>
            <a:pathLst>
              <a:path w="2622358" h="2427536">
                <a:moveTo>
                  <a:pt x="1944561" y="1535267"/>
                </a:moveTo>
                <a:cubicBezTo>
                  <a:pt x="1797870" y="1724388"/>
                  <a:pt x="1568480" y="1840030"/>
                  <a:pt x="1312381" y="1840030"/>
                </a:cubicBezTo>
                <a:cubicBezTo>
                  <a:pt x="1056280" y="1840030"/>
                  <a:pt x="826877" y="1724388"/>
                  <a:pt x="680191" y="1535267"/>
                </a:cubicBezTo>
                <a:cubicBezTo>
                  <a:pt x="343321" y="1714692"/>
                  <a:pt x="91681" y="2038273"/>
                  <a:pt x="0" y="2427536"/>
                </a:cubicBezTo>
                <a:lnTo>
                  <a:pt x="1479101" y="2423021"/>
                </a:lnTo>
                <a:lnTo>
                  <a:pt x="2622358" y="2427536"/>
                </a:lnTo>
                <a:cubicBezTo>
                  <a:pt x="2532980" y="2038173"/>
                  <a:pt x="2281377" y="1714663"/>
                  <a:pt x="1944561" y="1535267"/>
                </a:cubicBezTo>
                <a:close/>
                <a:moveTo>
                  <a:pt x="1312368" y="0"/>
                </a:moveTo>
                <a:cubicBezTo>
                  <a:pt x="865434" y="0"/>
                  <a:pt x="503119" y="362316"/>
                  <a:pt x="503119" y="809250"/>
                </a:cubicBezTo>
                <a:cubicBezTo>
                  <a:pt x="503119" y="1256184"/>
                  <a:pt x="865434" y="1618494"/>
                  <a:pt x="1312368" y="1618494"/>
                </a:cubicBezTo>
                <a:cubicBezTo>
                  <a:pt x="1759299" y="1618494"/>
                  <a:pt x="2121612" y="1256184"/>
                  <a:pt x="2121612" y="809250"/>
                </a:cubicBezTo>
                <a:cubicBezTo>
                  <a:pt x="2121612" y="362316"/>
                  <a:pt x="1759299" y="0"/>
                  <a:pt x="1312368" y="0"/>
                </a:cubicBezTo>
                <a:close/>
              </a:path>
            </a:pathLst>
          </a:custGeom>
          <a:solidFill>
            <a:schemeClr val="tx1"/>
          </a:solidFill>
          <a:ln w="19050" cap="flat" cmpd="sng" algn="ctr">
            <a:gradFill>
              <a:gsLst>
                <a:gs pos="60000">
                  <a:schemeClr val="bg1"/>
                </a:gs>
                <a:gs pos="90000">
                  <a:schemeClr val="bg1">
                    <a:alpha val="0"/>
                  </a:schemeClr>
                </a:gs>
              </a:gsLst>
              <a:lin ang="5400000" scaled="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sp>
        <p:nvSpPr>
          <p:cNvPr id="39" name="Rounded Rectangular Callout 38"/>
          <p:cNvSpPr/>
          <p:nvPr/>
        </p:nvSpPr>
        <p:spPr bwMode="auto">
          <a:xfrm>
            <a:off x="4191000" y="2667000"/>
            <a:ext cx="2291824" cy="684776"/>
          </a:xfrm>
          <a:prstGeom prst="wedgeRoundRectCallout">
            <a:avLst>
              <a:gd name="adj1" fmla="val -33014"/>
              <a:gd name="adj2" fmla="val 158011"/>
              <a:gd name="adj3" fmla="val 16667"/>
            </a:avLst>
          </a:prstGeom>
          <a:ln>
            <a:solidFill>
              <a:schemeClr val="bg2">
                <a:lumMod val="25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b="1" dirty="0"/>
              <a:t>KNOWLEDGE</a:t>
            </a:r>
          </a:p>
        </p:txBody>
      </p:sp>
      <p:sp>
        <p:nvSpPr>
          <p:cNvPr id="40" name="Rounded Rectangular Callout 39"/>
          <p:cNvSpPr/>
          <p:nvPr/>
        </p:nvSpPr>
        <p:spPr bwMode="auto">
          <a:xfrm>
            <a:off x="4556426" y="4619310"/>
            <a:ext cx="2291824" cy="684776"/>
          </a:xfrm>
          <a:prstGeom prst="wedgeRoundRectCallout">
            <a:avLst>
              <a:gd name="adj1" fmla="val -42833"/>
              <a:gd name="adj2" fmla="val -89151"/>
              <a:gd name="adj3" fmla="val 16667"/>
            </a:avLst>
          </a:prstGeom>
          <a:ln>
            <a:solidFill>
              <a:schemeClr val="bg2">
                <a:lumMod val="25000"/>
              </a:schemeClr>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b="1" dirty="0" smtClean="0">
                <a:solidFill>
                  <a:schemeClr val="tx1"/>
                </a:solidFill>
              </a:rPr>
              <a:t>BEHAVIOURS</a:t>
            </a:r>
            <a:endParaRPr lang="en-US" b="1" dirty="0">
              <a:solidFill>
                <a:schemeClr val="tx1"/>
              </a:solidFill>
            </a:endParaRPr>
          </a:p>
        </p:txBody>
      </p:sp>
      <p:sp>
        <p:nvSpPr>
          <p:cNvPr id="41" name="Rounded Rectangular Callout 40"/>
          <p:cNvSpPr/>
          <p:nvPr/>
        </p:nvSpPr>
        <p:spPr bwMode="auto">
          <a:xfrm>
            <a:off x="1524000" y="3962400"/>
            <a:ext cx="2260225" cy="684776"/>
          </a:xfrm>
          <a:prstGeom prst="wedgeRoundRectCallout">
            <a:avLst>
              <a:gd name="adj1" fmla="val 67579"/>
              <a:gd name="adj2" fmla="val 24889"/>
              <a:gd name="adj3" fmla="val 16667"/>
            </a:avLst>
          </a:prstGeom>
          <a:ln>
            <a:solidFill>
              <a:schemeClr val="bg2">
                <a:lumMod val="25000"/>
              </a:schemeClr>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en-US" b="1" dirty="0" smtClean="0">
                <a:solidFill>
                  <a:schemeClr val="tx1"/>
                </a:solidFill>
              </a:rPr>
              <a:t>CAPABILITIES</a:t>
            </a:r>
            <a:endParaRPr lang="en-US" b="1" dirty="0">
              <a:solidFill>
                <a:schemeClr val="tx1"/>
              </a:solidFill>
            </a:endParaRPr>
          </a:p>
        </p:txBody>
      </p:sp>
      <p:sp>
        <p:nvSpPr>
          <p:cNvPr id="36" name="Content Placeholder 1"/>
          <p:cNvSpPr txBox="1">
            <a:spLocks/>
          </p:cNvSpPr>
          <p:nvPr/>
        </p:nvSpPr>
        <p:spPr>
          <a:xfrm>
            <a:off x="381000" y="1219200"/>
            <a:ext cx="8089022" cy="1739400"/>
          </a:xfrm>
          <a:prstGeom prst="rect">
            <a:avLst/>
          </a:prstGeom>
        </p:spPr>
        <p:txBody>
          <a:bodyPr lIns="144000" tIns="0" bIns="36000" anchor="ctr" anchorCtr="0"/>
          <a:lstStyle>
            <a:lvl1pPr marL="0" indent="0" algn="l" rtl="0" eaLnBrk="1" fontAlgn="base" hangingPunct="1">
              <a:lnSpc>
                <a:spcPts val="2900"/>
              </a:lnSpc>
              <a:spcBef>
                <a:spcPts val="0"/>
              </a:spcBef>
              <a:spcAft>
                <a:spcPct val="0"/>
              </a:spcAft>
              <a:buFontTx/>
              <a:buNone/>
              <a:defRPr sz="2700" b="1">
                <a:solidFill>
                  <a:schemeClr val="tx1"/>
                </a:solidFill>
                <a:latin typeface="+mn-lt"/>
                <a:ea typeface="+mn-ea"/>
                <a:cs typeface="+mn-cs"/>
              </a:defRPr>
            </a:lvl1pPr>
            <a:lvl2pPr marL="0" indent="0" algn="l" rtl="0" eaLnBrk="1" fontAlgn="base" hangingPunct="1">
              <a:spcBef>
                <a:spcPts val="0"/>
              </a:spcBef>
              <a:spcAft>
                <a:spcPct val="0"/>
              </a:spcAft>
              <a:buChar char="–"/>
              <a:defRPr sz="1800">
                <a:solidFill>
                  <a:schemeClr val="tx1"/>
                </a:solidFill>
                <a:latin typeface="+mn-lt"/>
              </a:defRPr>
            </a:lvl2pPr>
            <a:lvl3pPr marL="0" indent="0" algn="l" rtl="0" eaLnBrk="1" fontAlgn="base" hangingPunct="1">
              <a:spcBef>
                <a:spcPts val="0"/>
              </a:spcBef>
              <a:spcAft>
                <a:spcPct val="0"/>
              </a:spcAft>
              <a:buChar char="•"/>
              <a:defRPr sz="1800">
                <a:solidFill>
                  <a:schemeClr val="tx1"/>
                </a:solidFill>
                <a:latin typeface="+mn-lt"/>
              </a:defRPr>
            </a:lvl3pPr>
            <a:lvl4pPr marL="0" indent="0" algn="l" rtl="0" eaLnBrk="1" fontAlgn="base" hangingPunct="1">
              <a:spcBef>
                <a:spcPts val="0"/>
              </a:spcBef>
              <a:spcAft>
                <a:spcPct val="0"/>
              </a:spcAft>
              <a:buChar char="–"/>
              <a:defRPr sz="1800">
                <a:solidFill>
                  <a:schemeClr val="tx1"/>
                </a:solidFill>
                <a:latin typeface="+mn-lt"/>
              </a:defRPr>
            </a:lvl4pPr>
            <a:lvl5pPr marL="0" indent="0" algn="l" rtl="0" eaLnBrk="1" fontAlgn="base" hangingPunct="1">
              <a:spcBef>
                <a:spcPts val="0"/>
              </a:spcBef>
              <a:spcAft>
                <a:spcPct val="0"/>
              </a:spcAft>
              <a:buChar char="»"/>
              <a:defRPr sz="1800">
                <a:solidFill>
                  <a:schemeClr val="tx1"/>
                </a:solidFill>
                <a:latin typeface="+mn-lt"/>
              </a:defRPr>
            </a:lvl5pPr>
            <a:lvl6pPr marL="2514600" indent="-228600" algn="l" rtl="0" eaLnBrk="1" fontAlgn="base" hangingPunct="1">
              <a:spcBef>
                <a:spcPct val="20000"/>
              </a:spcBef>
              <a:spcAft>
                <a:spcPct val="0"/>
              </a:spcAft>
              <a:buChar char="»"/>
              <a:defRPr sz="1400">
                <a:solidFill>
                  <a:schemeClr val="accent2"/>
                </a:solidFill>
                <a:latin typeface="+mn-lt"/>
              </a:defRPr>
            </a:lvl6pPr>
            <a:lvl7pPr marL="2971800" indent="-228600" algn="l" rtl="0" eaLnBrk="1" fontAlgn="base" hangingPunct="1">
              <a:spcBef>
                <a:spcPct val="20000"/>
              </a:spcBef>
              <a:spcAft>
                <a:spcPct val="0"/>
              </a:spcAft>
              <a:buChar char="»"/>
              <a:defRPr sz="1400">
                <a:solidFill>
                  <a:schemeClr val="accent2"/>
                </a:solidFill>
                <a:latin typeface="+mn-lt"/>
              </a:defRPr>
            </a:lvl7pPr>
            <a:lvl8pPr marL="3429000" indent="-228600" algn="l" rtl="0" eaLnBrk="1" fontAlgn="base" hangingPunct="1">
              <a:spcBef>
                <a:spcPct val="20000"/>
              </a:spcBef>
              <a:spcAft>
                <a:spcPct val="0"/>
              </a:spcAft>
              <a:buChar char="»"/>
              <a:defRPr sz="1400">
                <a:solidFill>
                  <a:schemeClr val="accent2"/>
                </a:solidFill>
                <a:latin typeface="+mn-lt"/>
              </a:defRPr>
            </a:lvl8pPr>
            <a:lvl9pPr marL="3886200" indent="-228600" algn="l" rtl="0" eaLnBrk="1" fontAlgn="base" hangingPunct="1">
              <a:spcBef>
                <a:spcPct val="20000"/>
              </a:spcBef>
              <a:spcAft>
                <a:spcPct val="0"/>
              </a:spcAft>
              <a:buChar char="»"/>
              <a:defRPr sz="1400">
                <a:solidFill>
                  <a:schemeClr val="accent2"/>
                </a:solidFill>
                <a:latin typeface="+mn-lt"/>
              </a:defRPr>
            </a:lvl9pPr>
          </a:lstStyle>
          <a:p>
            <a:pPr>
              <a:lnSpc>
                <a:spcPct val="90000"/>
              </a:lnSpc>
            </a:pPr>
            <a:r>
              <a:rPr lang="en-GB" sz="2400" b="0" kern="0" dirty="0" smtClean="0"/>
              <a:t>CIPS offers a comprehensive competency framework to enhance organisational and individual procurement performance </a:t>
            </a:r>
          </a:p>
        </p:txBody>
      </p:sp>
      <p:sp>
        <p:nvSpPr>
          <p:cNvPr id="11" name="Rectangle 10"/>
          <p:cNvSpPr/>
          <p:nvPr/>
        </p:nvSpPr>
        <p:spPr>
          <a:xfrm>
            <a:off x="1371600" y="3276600"/>
            <a:ext cx="2011291" cy="523220"/>
          </a:xfrm>
          <a:prstGeom prst="rect">
            <a:avLst/>
          </a:prstGeom>
        </p:spPr>
        <p:txBody>
          <a:bodyPr wrap="square">
            <a:spAutoFit/>
          </a:bodyPr>
          <a:lstStyle/>
          <a:p>
            <a:pPr>
              <a:spcBef>
                <a:spcPts val="0"/>
              </a:spcBef>
              <a:spcAft>
                <a:spcPts val="3600"/>
              </a:spcAft>
            </a:pPr>
            <a:r>
              <a:rPr lang="en-GB" sz="2800" b="1" i="1" dirty="0" smtClean="0">
                <a:latin typeface="Calibri"/>
              </a:rPr>
              <a:t>It identifies:</a:t>
            </a:r>
            <a:endParaRPr lang="en-GB" sz="2800" b="1" i="1" dirty="0">
              <a:latin typeface="Calibri"/>
            </a:endParaRPr>
          </a:p>
        </p:txBody>
      </p:sp>
    </p:spTree>
    <p:extLst>
      <p:ext uri="{BB962C8B-B14F-4D97-AF65-F5344CB8AC3E}">
        <p14:creationId xmlns="" xmlns:p14="http://schemas.microsoft.com/office/powerpoint/2010/main" val="252782670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6">
                                            <p:txEl>
                                              <p:pRg st="0" end="0"/>
                                            </p:txEl>
                                          </p:spTgt>
                                        </p:tgtEl>
                                        <p:attrNameLst>
                                          <p:attrName>style.visibility</p:attrName>
                                        </p:attrNameLst>
                                      </p:cBhvr>
                                      <p:to>
                                        <p:strVal val="visible"/>
                                      </p:to>
                                    </p:set>
                                    <p:animEffect transition="in" filter="wipe(left)">
                                      <p:cBhvr>
                                        <p:cTn id="11" dur="500"/>
                                        <p:tgtEl>
                                          <p:spTgt spid="36">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6">
                                            <p:bg/>
                                          </p:spTgt>
                                        </p:tgtEl>
                                        <p:attrNameLst>
                                          <p:attrName>style.visibility</p:attrName>
                                        </p:attrNameLst>
                                      </p:cBhvr>
                                      <p:to>
                                        <p:strVal val="visible"/>
                                      </p:to>
                                    </p:set>
                                    <p:animEffect transition="in" filter="wipe(left)">
                                      <p:cBhvr>
                                        <p:cTn id="15" dur="500"/>
                                        <p:tgtEl>
                                          <p:spTgt spid="46">
                                            <p:bg/>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6">
                                            <p:txEl>
                                              <p:pRg st="0" end="0"/>
                                            </p:txEl>
                                          </p:spTgt>
                                        </p:tgtEl>
                                        <p:attrNameLst>
                                          <p:attrName>style.visibility</p:attrName>
                                        </p:attrNameLst>
                                      </p:cBhvr>
                                      <p:to>
                                        <p:strVal val="visible"/>
                                      </p:to>
                                    </p:set>
                                    <p:animEffect transition="in" filter="wipe(left)">
                                      <p:cBhvr>
                                        <p:cTn id="20" dur="500"/>
                                        <p:tgtEl>
                                          <p:spTgt spid="46">
                                            <p:txEl>
                                              <p:pRg st="0" end="0"/>
                                            </p:txEl>
                                          </p:spTgt>
                                        </p:tgtEl>
                                      </p:cBhvr>
                                    </p:animEffect>
                                  </p:childTnLst>
                                </p:cTn>
                              </p:par>
                            </p:childTnLst>
                          </p:cTn>
                        </p:par>
                        <p:par>
                          <p:cTn id="21" fill="hold">
                            <p:stCondLst>
                              <p:cond delay="500"/>
                            </p:stCondLst>
                            <p:childTnLst>
                              <p:par>
                                <p:cTn id="22" presetID="14" presetClass="entr" presetSubtype="10" fill="hold" grpId="0" nodeType="afterEffect">
                                  <p:stCondLst>
                                    <p:cond delay="250"/>
                                  </p:stCondLst>
                                  <p:childTnLst>
                                    <p:set>
                                      <p:cBhvr>
                                        <p:cTn id="23" dur="1" fill="hold">
                                          <p:stCondLst>
                                            <p:cond delay="0"/>
                                          </p:stCondLst>
                                        </p:cTn>
                                        <p:tgtEl>
                                          <p:spTgt spid="92"/>
                                        </p:tgtEl>
                                        <p:attrNameLst>
                                          <p:attrName>style.visibility</p:attrName>
                                        </p:attrNameLst>
                                      </p:cBhvr>
                                      <p:to>
                                        <p:strVal val="visible"/>
                                      </p:to>
                                    </p:set>
                                    <p:animEffect transition="in" filter="randombar(horizontal)">
                                      <p:cBhvr>
                                        <p:cTn id="24" dur="500"/>
                                        <p:tgtEl>
                                          <p:spTgt spid="92"/>
                                        </p:tgtEl>
                                      </p:cBhvr>
                                    </p:animEffect>
                                  </p:childTnLst>
                                </p:cTn>
                              </p:par>
                            </p:childTnLst>
                          </p:cTn>
                        </p:par>
                        <p:par>
                          <p:cTn id="25" fill="hold">
                            <p:stCondLst>
                              <p:cond delay="1250"/>
                            </p:stCondLst>
                            <p:childTnLst>
                              <p:par>
                                <p:cTn id="26" presetID="53" presetClass="entr" presetSubtype="16" fill="hold" grpId="0" nodeType="afterEffect">
                                  <p:stCondLst>
                                    <p:cond delay="0"/>
                                  </p:stCondLst>
                                  <p:childTnLst>
                                    <p:set>
                                      <p:cBhvr>
                                        <p:cTn id="27" dur="1" fill="hold">
                                          <p:stCondLst>
                                            <p:cond delay="0"/>
                                          </p:stCondLst>
                                        </p:cTn>
                                        <p:tgtEl>
                                          <p:spTgt spid="41"/>
                                        </p:tgtEl>
                                        <p:attrNameLst>
                                          <p:attrName>style.visibility</p:attrName>
                                        </p:attrNameLst>
                                      </p:cBhvr>
                                      <p:to>
                                        <p:strVal val="visible"/>
                                      </p:to>
                                    </p:set>
                                    <p:anim calcmode="lin" valueType="num">
                                      <p:cBhvr>
                                        <p:cTn id="28" dur="500" fill="hold"/>
                                        <p:tgtEl>
                                          <p:spTgt spid="41"/>
                                        </p:tgtEl>
                                        <p:attrNameLst>
                                          <p:attrName>ppt_w</p:attrName>
                                        </p:attrNameLst>
                                      </p:cBhvr>
                                      <p:tavLst>
                                        <p:tav tm="0">
                                          <p:val>
                                            <p:fltVal val="0"/>
                                          </p:val>
                                        </p:tav>
                                        <p:tav tm="100000">
                                          <p:val>
                                            <p:strVal val="#ppt_w"/>
                                          </p:val>
                                        </p:tav>
                                      </p:tavLst>
                                    </p:anim>
                                    <p:anim calcmode="lin" valueType="num">
                                      <p:cBhvr>
                                        <p:cTn id="29" dur="500" fill="hold"/>
                                        <p:tgtEl>
                                          <p:spTgt spid="41"/>
                                        </p:tgtEl>
                                        <p:attrNameLst>
                                          <p:attrName>ppt_h</p:attrName>
                                        </p:attrNameLst>
                                      </p:cBhvr>
                                      <p:tavLst>
                                        <p:tav tm="0">
                                          <p:val>
                                            <p:fltVal val="0"/>
                                          </p:val>
                                        </p:tav>
                                        <p:tav tm="100000">
                                          <p:val>
                                            <p:strVal val="#ppt_h"/>
                                          </p:val>
                                        </p:tav>
                                      </p:tavLst>
                                    </p:anim>
                                    <p:animEffect transition="in" filter="fade">
                                      <p:cBhvr>
                                        <p:cTn id="30" dur="500"/>
                                        <p:tgtEl>
                                          <p:spTgt spid="41"/>
                                        </p:tgtEl>
                                      </p:cBhvr>
                                    </p:animEffect>
                                  </p:childTnLst>
                                </p:cTn>
                              </p:par>
                            </p:childTnLst>
                          </p:cTn>
                        </p:par>
                        <p:par>
                          <p:cTn id="31" fill="hold">
                            <p:stCondLst>
                              <p:cond delay="1750"/>
                            </p:stCondLst>
                            <p:childTnLst>
                              <p:par>
                                <p:cTn id="32" presetID="53" presetClass="entr" presetSubtype="16" fill="hold" grpId="0" nodeType="afterEffect">
                                  <p:stCondLst>
                                    <p:cond delay="0"/>
                                  </p:stCondLst>
                                  <p:childTnLst>
                                    <p:set>
                                      <p:cBhvr>
                                        <p:cTn id="33" dur="1" fill="hold">
                                          <p:stCondLst>
                                            <p:cond delay="0"/>
                                          </p:stCondLst>
                                        </p:cTn>
                                        <p:tgtEl>
                                          <p:spTgt spid="39"/>
                                        </p:tgtEl>
                                        <p:attrNameLst>
                                          <p:attrName>style.visibility</p:attrName>
                                        </p:attrNameLst>
                                      </p:cBhvr>
                                      <p:to>
                                        <p:strVal val="visible"/>
                                      </p:to>
                                    </p:set>
                                    <p:anim calcmode="lin" valueType="num">
                                      <p:cBhvr>
                                        <p:cTn id="34" dur="500" fill="hold"/>
                                        <p:tgtEl>
                                          <p:spTgt spid="39"/>
                                        </p:tgtEl>
                                        <p:attrNameLst>
                                          <p:attrName>ppt_w</p:attrName>
                                        </p:attrNameLst>
                                      </p:cBhvr>
                                      <p:tavLst>
                                        <p:tav tm="0">
                                          <p:val>
                                            <p:fltVal val="0"/>
                                          </p:val>
                                        </p:tav>
                                        <p:tav tm="100000">
                                          <p:val>
                                            <p:strVal val="#ppt_w"/>
                                          </p:val>
                                        </p:tav>
                                      </p:tavLst>
                                    </p:anim>
                                    <p:anim calcmode="lin" valueType="num">
                                      <p:cBhvr>
                                        <p:cTn id="35" dur="500" fill="hold"/>
                                        <p:tgtEl>
                                          <p:spTgt spid="39"/>
                                        </p:tgtEl>
                                        <p:attrNameLst>
                                          <p:attrName>ppt_h</p:attrName>
                                        </p:attrNameLst>
                                      </p:cBhvr>
                                      <p:tavLst>
                                        <p:tav tm="0">
                                          <p:val>
                                            <p:fltVal val="0"/>
                                          </p:val>
                                        </p:tav>
                                        <p:tav tm="100000">
                                          <p:val>
                                            <p:strVal val="#ppt_h"/>
                                          </p:val>
                                        </p:tav>
                                      </p:tavLst>
                                    </p:anim>
                                    <p:animEffect transition="in" filter="fade">
                                      <p:cBhvr>
                                        <p:cTn id="36" dur="500"/>
                                        <p:tgtEl>
                                          <p:spTgt spid="39"/>
                                        </p:tgtEl>
                                      </p:cBhvr>
                                    </p:animEffect>
                                  </p:childTnLst>
                                </p:cTn>
                              </p:par>
                            </p:childTnLst>
                          </p:cTn>
                        </p:par>
                        <p:par>
                          <p:cTn id="37" fill="hold">
                            <p:stCondLst>
                              <p:cond delay="2250"/>
                            </p:stCondLst>
                            <p:childTnLst>
                              <p:par>
                                <p:cTn id="38" presetID="53" presetClass="entr" presetSubtype="16" fill="hold" grpId="0" nodeType="after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ppt_w</p:attrName>
                                        </p:attrNameLst>
                                      </p:cBhvr>
                                      <p:tavLst>
                                        <p:tav tm="0">
                                          <p:val>
                                            <p:fltVal val="0"/>
                                          </p:val>
                                        </p:tav>
                                        <p:tav tm="100000">
                                          <p:val>
                                            <p:strVal val="#ppt_w"/>
                                          </p:val>
                                        </p:tav>
                                      </p:tavLst>
                                    </p:anim>
                                    <p:anim calcmode="lin" valueType="num">
                                      <p:cBhvr>
                                        <p:cTn id="41" dur="500" fill="hold"/>
                                        <p:tgtEl>
                                          <p:spTgt spid="40"/>
                                        </p:tgtEl>
                                        <p:attrNameLst>
                                          <p:attrName>ppt_h</p:attrName>
                                        </p:attrNameLst>
                                      </p:cBhvr>
                                      <p:tavLst>
                                        <p:tav tm="0">
                                          <p:val>
                                            <p:fltVal val="0"/>
                                          </p:val>
                                        </p:tav>
                                        <p:tav tm="100000">
                                          <p:val>
                                            <p:strVal val="#ppt_h"/>
                                          </p:val>
                                        </p:tav>
                                      </p:tavLst>
                                    </p:anim>
                                    <p:animEffect transition="in" filter="fade">
                                      <p:cBhvr>
                                        <p:cTn id="4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46" grpId="0" build="p" animBg="1"/>
      <p:bldP spid="92" grpId="0" animBg="1"/>
      <p:bldP spid="39" grpId="0" animBg="1"/>
      <p:bldP spid="40" grpId="0" animBg="1"/>
      <p:bldP spid="41" grpId="0" animBg="1"/>
      <p:bldP spid="3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p:nvPr/>
        </p:nvSpPr>
        <p:spPr bwMode="gray">
          <a:xfrm>
            <a:off x="403225" y="1828800"/>
            <a:ext cx="8323200" cy="457200"/>
          </a:xfrm>
          <a:custGeom>
            <a:avLst/>
            <a:gdLst/>
            <a:ahLst/>
            <a:cxnLst/>
            <a:rect l="l" t="t" r="r" b="b"/>
            <a:pathLst>
              <a:path w="8306400" h="474107">
                <a:moveTo>
                  <a:pt x="0" y="0"/>
                </a:moveTo>
                <a:lnTo>
                  <a:pt x="348262" y="0"/>
                </a:lnTo>
                <a:lnTo>
                  <a:pt x="348263" y="0"/>
                </a:lnTo>
                <a:lnTo>
                  <a:pt x="1762087" y="0"/>
                </a:lnTo>
                <a:lnTo>
                  <a:pt x="2586945" y="0"/>
                </a:lnTo>
                <a:lnTo>
                  <a:pt x="8306400" y="0"/>
                </a:lnTo>
                <a:lnTo>
                  <a:pt x="8306400" y="350079"/>
                </a:lnTo>
                <a:lnTo>
                  <a:pt x="348263" y="351448"/>
                </a:lnTo>
                <a:lnTo>
                  <a:pt x="227646" y="468456"/>
                </a:lnTo>
                <a:cubicBezTo>
                  <a:pt x="218536" y="474644"/>
                  <a:pt x="208484" y="477010"/>
                  <a:pt x="194662" y="469002"/>
                </a:cubicBezTo>
                <a:lnTo>
                  <a:pt x="77307" y="351698"/>
                </a:lnTo>
                <a:lnTo>
                  <a:pt x="0" y="351698"/>
                </a:lnTo>
                <a:lnTo>
                  <a:pt x="0" y="207336"/>
                </a:lnTo>
                <a:lnTo>
                  <a:pt x="0" y="149085"/>
                </a:lnTo>
                <a:close/>
              </a:path>
            </a:pathLst>
          </a:cu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54000" rIns="91440" bIns="45720" numCol="1" rtlCol="0" anchor="t" anchorCtr="0" compatLnSpc="1">
            <a:prstTxWarp prst="textNoShape">
              <a:avLst/>
            </a:prstTxWarp>
          </a:bodyPr>
          <a:lstStyle/>
          <a:p>
            <a:r>
              <a:rPr lang="en-US" sz="1400" b="1" dirty="0" smtClean="0">
                <a:solidFill>
                  <a:srgbClr val="FFFFFF"/>
                </a:solidFill>
              </a:rPr>
              <a:t>THE FIVE LEVELS </a:t>
            </a:r>
            <a:r>
              <a:rPr lang="en-US" sz="1400" b="1" dirty="0">
                <a:solidFill>
                  <a:srgbClr val="FFFFFF"/>
                </a:solidFill>
              </a:rPr>
              <a:t>OF COMPETENCY</a:t>
            </a:r>
          </a:p>
        </p:txBody>
      </p:sp>
      <p:grpSp>
        <p:nvGrpSpPr>
          <p:cNvPr id="2" name="Group 44"/>
          <p:cNvGrpSpPr/>
          <p:nvPr/>
        </p:nvGrpSpPr>
        <p:grpSpPr bwMode="gray">
          <a:xfrm>
            <a:off x="423262" y="2427515"/>
            <a:ext cx="1548000" cy="1664126"/>
            <a:chOff x="423262" y="2184315"/>
            <a:chExt cx="1548000" cy="1664126"/>
          </a:xfrm>
        </p:grpSpPr>
        <p:sp>
          <p:nvSpPr>
            <p:cNvPr id="25" name="Rectangle 24"/>
            <p:cNvSpPr/>
            <p:nvPr/>
          </p:nvSpPr>
          <p:spPr bwMode="gray">
            <a:xfrm>
              <a:off x="423262" y="2214147"/>
              <a:ext cx="1548000" cy="1634294"/>
            </a:xfrm>
            <a:prstGeom prst="rect">
              <a:avLst/>
            </a:prstGeom>
            <a:noFill/>
          </p:spPr>
          <p:txBody>
            <a:bodyPr wrap="square" rIns="36000" rtlCol="0">
              <a:spAutoFit/>
            </a:bodyPr>
            <a:lstStyle/>
            <a:p>
              <a:pPr marL="447675">
                <a:lnSpc>
                  <a:spcPct val="90000"/>
                </a:lnSpc>
                <a:spcAft>
                  <a:spcPts val="600"/>
                </a:spcAft>
              </a:pPr>
              <a:r>
                <a:rPr lang="en-US" sz="1400" b="1" dirty="0" smtClean="0">
                  <a:solidFill>
                    <a:srgbClr val="B2015C"/>
                  </a:solidFill>
                </a:rPr>
                <a:t>Tactical</a:t>
              </a:r>
              <a:br>
                <a:rPr lang="en-US" sz="1400" b="1" dirty="0" smtClean="0">
                  <a:solidFill>
                    <a:srgbClr val="B2015C"/>
                  </a:solidFill>
                </a:rPr>
              </a:br>
              <a:endParaRPr lang="en-US" sz="1400" b="1" dirty="0" smtClean="0">
                <a:solidFill>
                  <a:srgbClr val="B2015C"/>
                </a:solidFill>
              </a:endParaRPr>
            </a:p>
            <a:p>
              <a:pPr>
                <a:lnSpc>
                  <a:spcPct val="95000"/>
                </a:lnSpc>
                <a:spcAft>
                  <a:spcPts val="0"/>
                </a:spcAft>
              </a:pPr>
              <a:r>
                <a:rPr lang="en-GB" sz="1400" dirty="0">
                  <a:solidFill>
                    <a:srgbClr val="003366"/>
                  </a:solidFill>
                </a:rPr>
                <a:t>Applies key tasks</a:t>
              </a:r>
            </a:p>
            <a:p>
              <a:pPr>
                <a:lnSpc>
                  <a:spcPct val="95000"/>
                </a:lnSpc>
                <a:spcAft>
                  <a:spcPts val="0"/>
                </a:spcAft>
              </a:pPr>
              <a:r>
                <a:rPr lang="en-GB" sz="1400" dirty="0">
                  <a:solidFill>
                    <a:srgbClr val="003366"/>
                  </a:solidFill>
                </a:rPr>
                <a:t>associated with </a:t>
              </a:r>
              <a:r>
                <a:rPr lang="en-GB" sz="1400" dirty="0" smtClean="0">
                  <a:solidFill>
                    <a:srgbClr val="003366"/>
                  </a:solidFill>
                </a:rPr>
                <a:t>the work </a:t>
              </a:r>
              <a:r>
                <a:rPr lang="en-GB" sz="1400" dirty="0">
                  <a:solidFill>
                    <a:srgbClr val="003366"/>
                  </a:solidFill>
                </a:rPr>
                <a:t>of procurement</a:t>
              </a:r>
            </a:p>
            <a:p>
              <a:pPr>
                <a:lnSpc>
                  <a:spcPct val="95000"/>
                </a:lnSpc>
                <a:spcAft>
                  <a:spcPts val="0"/>
                </a:spcAft>
              </a:pPr>
              <a:r>
                <a:rPr lang="en-GB" sz="1400" dirty="0">
                  <a:solidFill>
                    <a:srgbClr val="003366"/>
                  </a:solidFill>
                </a:rPr>
                <a:t>and supply</a:t>
              </a:r>
              <a:r>
                <a:rPr lang="en-GB" sz="1400" dirty="0" smtClean="0">
                  <a:solidFill>
                    <a:srgbClr val="003366"/>
                  </a:solidFill>
                </a:rPr>
                <a:t>.</a:t>
              </a:r>
              <a:endParaRPr lang="en-GB" sz="1400" dirty="0">
                <a:solidFill>
                  <a:srgbClr val="003366"/>
                </a:solidFill>
              </a:endParaRPr>
            </a:p>
          </p:txBody>
        </p:sp>
        <p:sp>
          <p:nvSpPr>
            <p:cNvPr id="37" name="Isosceles Triangle 1024"/>
            <p:cNvSpPr>
              <a:spLocks noChangeAspect="1"/>
            </p:cNvSpPr>
            <p:nvPr/>
          </p:nvSpPr>
          <p:spPr bwMode="gray">
            <a:xfrm rot="4468125">
              <a:off x="516457" y="2253689"/>
              <a:ext cx="425595" cy="286847"/>
            </a:xfrm>
            <a:custGeom>
              <a:avLst/>
              <a:gdLst>
                <a:gd name="connsiteX0" fmla="*/ 0 w 644345"/>
                <a:gd name="connsiteY0" fmla="*/ 501789 h 501789"/>
                <a:gd name="connsiteX1" fmla="*/ 322173 w 644345"/>
                <a:gd name="connsiteY1" fmla="*/ 0 h 501789"/>
                <a:gd name="connsiteX2" fmla="*/ 644345 w 644345"/>
                <a:gd name="connsiteY2" fmla="*/ 501789 h 501789"/>
                <a:gd name="connsiteX3" fmla="*/ 0 w 644345"/>
                <a:gd name="connsiteY3" fmla="*/ 501789 h 501789"/>
                <a:gd name="connsiteX0" fmla="*/ 0 w 650419"/>
                <a:gd name="connsiteY0" fmla="*/ 501789 h 501789"/>
                <a:gd name="connsiteX1" fmla="*/ 322173 w 650419"/>
                <a:gd name="connsiteY1" fmla="*/ 0 h 501789"/>
                <a:gd name="connsiteX2" fmla="*/ 650419 w 650419"/>
                <a:gd name="connsiteY2" fmla="*/ 437078 h 501789"/>
                <a:gd name="connsiteX3" fmla="*/ 0 w 650419"/>
                <a:gd name="connsiteY3" fmla="*/ 501789 h 501789"/>
                <a:gd name="connsiteX0" fmla="*/ 0 w 648389"/>
                <a:gd name="connsiteY0" fmla="*/ 477357 h 477357"/>
                <a:gd name="connsiteX1" fmla="*/ 320143 w 648389"/>
                <a:gd name="connsiteY1" fmla="*/ 0 h 477357"/>
                <a:gd name="connsiteX2" fmla="*/ 648389 w 648389"/>
                <a:gd name="connsiteY2" fmla="*/ 437078 h 477357"/>
                <a:gd name="connsiteX3" fmla="*/ 0 w 648389"/>
                <a:gd name="connsiteY3" fmla="*/ 477357 h 477357"/>
                <a:gd name="connsiteX0" fmla="*/ 0 w 648389"/>
                <a:gd name="connsiteY0" fmla="*/ 473399 h 473399"/>
                <a:gd name="connsiteX1" fmla="*/ 317493 w 648389"/>
                <a:gd name="connsiteY1" fmla="*/ 0 h 473399"/>
                <a:gd name="connsiteX2" fmla="*/ 648389 w 648389"/>
                <a:gd name="connsiteY2" fmla="*/ 433120 h 473399"/>
                <a:gd name="connsiteX3" fmla="*/ 0 w 648389"/>
                <a:gd name="connsiteY3" fmla="*/ 473399 h 473399"/>
                <a:gd name="connsiteX0" fmla="*/ 0 w 649714"/>
                <a:gd name="connsiteY0" fmla="*/ 475378 h 475378"/>
                <a:gd name="connsiteX1" fmla="*/ 318818 w 649714"/>
                <a:gd name="connsiteY1" fmla="*/ 0 h 475378"/>
                <a:gd name="connsiteX2" fmla="*/ 649714 w 649714"/>
                <a:gd name="connsiteY2" fmla="*/ 433120 h 475378"/>
                <a:gd name="connsiteX3" fmla="*/ 0 w 649714"/>
                <a:gd name="connsiteY3" fmla="*/ 475378 h 475378"/>
                <a:gd name="connsiteX0" fmla="*/ 0 w 647736"/>
                <a:gd name="connsiteY0" fmla="*/ 475378 h 475378"/>
                <a:gd name="connsiteX1" fmla="*/ 318818 w 647736"/>
                <a:gd name="connsiteY1" fmla="*/ 0 h 475378"/>
                <a:gd name="connsiteX2" fmla="*/ 647736 w 647736"/>
                <a:gd name="connsiteY2" fmla="*/ 431796 h 475378"/>
                <a:gd name="connsiteX3" fmla="*/ 0 w 647736"/>
                <a:gd name="connsiteY3" fmla="*/ 475378 h 475378"/>
                <a:gd name="connsiteX0" fmla="*/ 0 w 647736"/>
                <a:gd name="connsiteY0" fmla="*/ 470789 h 470789"/>
                <a:gd name="connsiteX1" fmla="*/ 317542 w 647736"/>
                <a:gd name="connsiteY1" fmla="*/ 0 h 470789"/>
                <a:gd name="connsiteX2" fmla="*/ 647736 w 647736"/>
                <a:gd name="connsiteY2" fmla="*/ 427207 h 470789"/>
                <a:gd name="connsiteX3" fmla="*/ 0 w 647736"/>
                <a:gd name="connsiteY3" fmla="*/ 470789 h 470789"/>
                <a:gd name="connsiteX0" fmla="*/ 0 w 673611"/>
                <a:gd name="connsiteY0" fmla="*/ 470789 h 470789"/>
                <a:gd name="connsiteX1" fmla="*/ 317542 w 673611"/>
                <a:gd name="connsiteY1" fmla="*/ 0 h 470789"/>
                <a:gd name="connsiteX2" fmla="*/ 673611 w 673611"/>
                <a:gd name="connsiteY2" fmla="*/ 431925 h 470789"/>
                <a:gd name="connsiteX3" fmla="*/ 0 w 673611"/>
                <a:gd name="connsiteY3" fmla="*/ 470789 h 470789"/>
                <a:gd name="connsiteX0" fmla="*/ 0 w 667872"/>
                <a:gd name="connsiteY0" fmla="*/ 450140 h 450140"/>
                <a:gd name="connsiteX1" fmla="*/ 311803 w 667872"/>
                <a:gd name="connsiteY1" fmla="*/ 0 h 450140"/>
                <a:gd name="connsiteX2" fmla="*/ 667872 w 667872"/>
                <a:gd name="connsiteY2" fmla="*/ 431925 h 450140"/>
                <a:gd name="connsiteX3" fmla="*/ 0 w 667872"/>
                <a:gd name="connsiteY3" fmla="*/ 450140 h 450140"/>
              </a:gdLst>
              <a:ahLst/>
              <a:cxnLst>
                <a:cxn ang="0">
                  <a:pos x="connsiteX0" y="connsiteY0"/>
                </a:cxn>
                <a:cxn ang="0">
                  <a:pos x="connsiteX1" y="connsiteY1"/>
                </a:cxn>
                <a:cxn ang="0">
                  <a:pos x="connsiteX2" y="connsiteY2"/>
                </a:cxn>
                <a:cxn ang="0">
                  <a:pos x="connsiteX3" y="connsiteY3"/>
                </a:cxn>
              </a:cxnLst>
              <a:rect l="l" t="t" r="r" b="b"/>
              <a:pathLst>
                <a:path w="667872" h="450140">
                  <a:moveTo>
                    <a:pt x="0" y="450140"/>
                  </a:moveTo>
                  <a:lnTo>
                    <a:pt x="311803" y="0"/>
                  </a:lnTo>
                  <a:lnTo>
                    <a:pt x="667872" y="431925"/>
                  </a:lnTo>
                  <a:lnTo>
                    <a:pt x="0" y="450140"/>
                  </a:lnTo>
                  <a:close/>
                </a:path>
              </a:pathLst>
            </a:custGeom>
            <a:solidFill>
              <a:srgbClr val="CDD7E1"/>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solidFill>
                  <a:srgbClr val="B2015C"/>
                </a:solidFill>
              </a:endParaRPr>
            </a:p>
          </p:txBody>
        </p:sp>
      </p:grpSp>
      <p:sp>
        <p:nvSpPr>
          <p:cNvPr id="3" name="Title 2"/>
          <p:cNvSpPr>
            <a:spLocks noGrp="1"/>
          </p:cNvSpPr>
          <p:nvPr>
            <p:ph type="title"/>
          </p:nvPr>
        </p:nvSpPr>
        <p:spPr>
          <a:xfrm>
            <a:off x="373949" y="609600"/>
            <a:ext cx="8334000" cy="457200"/>
          </a:xfrm>
        </p:spPr>
        <p:txBody>
          <a:bodyPr>
            <a:normAutofit fontScale="90000"/>
          </a:bodyPr>
          <a:lstStyle/>
          <a:p>
            <a:r>
              <a:rPr lang="en-US" dirty="0">
                <a:solidFill>
                  <a:schemeClr val="tx1"/>
                </a:solidFill>
              </a:rPr>
              <a:t>Skills </a:t>
            </a:r>
            <a:r>
              <a:rPr lang="en-US" dirty="0" smtClean="0">
                <a:solidFill>
                  <a:schemeClr val="tx1"/>
                </a:solidFill>
              </a:rPr>
              <a:t>Benchmarking</a:t>
            </a:r>
            <a:endParaRPr lang="en-US" dirty="0">
              <a:solidFill>
                <a:schemeClr val="tx1"/>
              </a:solidFill>
            </a:endParaRPr>
          </a:p>
        </p:txBody>
      </p:sp>
      <p:sp>
        <p:nvSpPr>
          <p:cNvPr id="13" name="Text Placeholder 12"/>
          <p:cNvSpPr>
            <a:spLocks noGrp="1"/>
          </p:cNvSpPr>
          <p:nvPr>
            <p:ph sz="quarter" idx="14"/>
          </p:nvPr>
        </p:nvSpPr>
        <p:spPr>
          <a:xfrm>
            <a:off x="387677" y="1066800"/>
            <a:ext cx="8339138" cy="457200"/>
          </a:xfrm>
          <a:prstGeom prst="rect">
            <a:avLst/>
          </a:prstGeom>
        </p:spPr>
        <p:txBody>
          <a:bodyPr/>
          <a:lstStyle/>
          <a:p>
            <a:r>
              <a:rPr lang="en-GB" dirty="0">
                <a:solidFill>
                  <a:schemeClr val="tx1"/>
                </a:solidFill>
              </a:rPr>
              <a:t>Structure of The Global </a:t>
            </a:r>
            <a:r>
              <a:rPr lang="en-GB" dirty="0" smtClean="0">
                <a:solidFill>
                  <a:schemeClr val="tx1"/>
                </a:solidFill>
              </a:rPr>
              <a:t>Standard</a:t>
            </a:r>
            <a:endParaRPr lang="en-GB" dirty="0">
              <a:solidFill>
                <a:schemeClr val="tx1"/>
              </a:solidFill>
            </a:endParaRPr>
          </a:p>
        </p:txBody>
      </p:sp>
      <p:sp>
        <p:nvSpPr>
          <p:cNvPr id="6" name="Isosceles Triangle 1024"/>
          <p:cNvSpPr/>
          <p:nvPr/>
        </p:nvSpPr>
        <p:spPr bwMode="gray">
          <a:xfrm rot="8771761">
            <a:off x="6839584" y="1190162"/>
            <a:ext cx="745409" cy="547061"/>
          </a:xfrm>
          <a:custGeom>
            <a:avLst/>
            <a:gdLst>
              <a:gd name="connsiteX0" fmla="*/ 0 w 644345"/>
              <a:gd name="connsiteY0" fmla="*/ 501789 h 501789"/>
              <a:gd name="connsiteX1" fmla="*/ 322173 w 644345"/>
              <a:gd name="connsiteY1" fmla="*/ 0 h 501789"/>
              <a:gd name="connsiteX2" fmla="*/ 644345 w 644345"/>
              <a:gd name="connsiteY2" fmla="*/ 501789 h 501789"/>
              <a:gd name="connsiteX3" fmla="*/ 0 w 644345"/>
              <a:gd name="connsiteY3" fmla="*/ 501789 h 501789"/>
              <a:gd name="connsiteX0" fmla="*/ 0 w 650419"/>
              <a:gd name="connsiteY0" fmla="*/ 501789 h 501789"/>
              <a:gd name="connsiteX1" fmla="*/ 322173 w 650419"/>
              <a:gd name="connsiteY1" fmla="*/ 0 h 501789"/>
              <a:gd name="connsiteX2" fmla="*/ 650419 w 650419"/>
              <a:gd name="connsiteY2" fmla="*/ 437078 h 501789"/>
              <a:gd name="connsiteX3" fmla="*/ 0 w 650419"/>
              <a:gd name="connsiteY3" fmla="*/ 501789 h 501789"/>
              <a:gd name="connsiteX0" fmla="*/ 0 w 648389"/>
              <a:gd name="connsiteY0" fmla="*/ 477357 h 477357"/>
              <a:gd name="connsiteX1" fmla="*/ 320143 w 648389"/>
              <a:gd name="connsiteY1" fmla="*/ 0 h 477357"/>
              <a:gd name="connsiteX2" fmla="*/ 648389 w 648389"/>
              <a:gd name="connsiteY2" fmla="*/ 437078 h 477357"/>
              <a:gd name="connsiteX3" fmla="*/ 0 w 648389"/>
              <a:gd name="connsiteY3" fmla="*/ 477357 h 477357"/>
              <a:gd name="connsiteX0" fmla="*/ 0 w 648389"/>
              <a:gd name="connsiteY0" fmla="*/ 473399 h 473399"/>
              <a:gd name="connsiteX1" fmla="*/ 317493 w 648389"/>
              <a:gd name="connsiteY1" fmla="*/ 0 h 473399"/>
              <a:gd name="connsiteX2" fmla="*/ 648389 w 648389"/>
              <a:gd name="connsiteY2" fmla="*/ 433120 h 473399"/>
              <a:gd name="connsiteX3" fmla="*/ 0 w 648389"/>
              <a:gd name="connsiteY3" fmla="*/ 473399 h 473399"/>
              <a:gd name="connsiteX0" fmla="*/ 0 w 649714"/>
              <a:gd name="connsiteY0" fmla="*/ 475378 h 475378"/>
              <a:gd name="connsiteX1" fmla="*/ 318818 w 649714"/>
              <a:gd name="connsiteY1" fmla="*/ 0 h 475378"/>
              <a:gd name="connsiteX2" fmla="*/ 649714 w 649714"/>
              <a:gd name="connsiteY2" fmla="*/ 433120 h 475378"/>
              <a:gd name="connsiteX3" fmla="*/ 0 w 649714"/>
              <a:gd name="connsiteY3" fmla="*/ 475378 h 475378"/>
              <a:gd name="connsiteX0" fmla="*/ 0 w 647736"/>
              <a:gd name="connsiteY0" fmla="*/ 475378 h 475378"/>
              <a:gd name="connsiteX1" fmla="*/ 318818 w 647736"/>
              <a:gd name="connsiteY1" fmla="*/ 0 h 475378"/>
              <a:gd name="connsiteX2" fmla="*/ 647736 w 647736"/>
              <a:gd name="connsiteY2" fmla="*/ 431796 h 475378"/>
              <a:gd name="connsiteX3" fmla="*/ 0 w 647736"/>
              <a:gd name="connsiteY3" fmla="*/ 475378 h 475378"/>
            </a:gdLst>
            <a:ahLst/>
            <a:cxnLst>
              <a:cxn ang="0">
                <a:pos x="connsiteX0" y="connsiteY0"/>
              </a:cxn>
              <a:cxn ang="0">
                <a:pos x="connsiteX1" y="connsiteY1"/>
              </a:cxn>
              <a:cxn ang="0">
                <a:pos x="connsiteX2" y="connsiteY2"/>
              </a:cxn>
              <a:cxn ang="0">
                <a:pos x="connsiteX3" y="connsiteY3"/>
              </a:cxn>
            </a:cxnLst>
            <a:rect l="l" t="t" r="r" b="b"/>
            <a:pathLst>
              <a:path w="647736" h="475378">
                <a:moveTo>
                  <a:pt x="0" y="475378"/>
                </a:moveTo>
                <a:lnTo>
                  <a:pt x="318818" y="0"/>
                </a:lnTo>
                <a:lnTo>
                  <a:pt x="647736" y="431796"/>
                </a:lnTo>
                <a:lnTo>
                  <a:pt x="0" y="475378"/>
                </a:lnTo>
                <a:close/>
              </a:path>
            </a:pathLst>
          </a:custGeom>
          <a:solidFill>
            <a:srgbClr val="6685A3"/>
          </a:solid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sp>
        <p:nvSpPr>
          <p:cNvPr id="7" name="Isosceles Triangle 1024"/>
          <p:cNvSpPr/>
          <p:nvPr/>
        </p:nvSpPr>
        <p:spPr bwMode="gray">
          <a:xfrm rot="4468125">
            <a:off x="6742989" y="1523667"/>
            <a:ext cx="768580" cy="518016"/>
          </a:xfrm>
          <a:custGeom>
            <a:avLst/>
            <a:gdLst>
              <a:gd name="connsiteX0" fmla="*/ 0 w 644345"/>
              <a:gd name="connsiteY0" fmla="*/ 501789 h 501789"/>
              <a:gd name="connsiteX1" fmla="*/ 322173 w 644345"/>
              <a:gd name="connsiteY1" fmla="*/ 0 h 501789"/>
              <a:gd name="connsiteX2" fmla="*/ 644345 w 644345"/>
              <a:gd name="connsiteY2" fmla="*/ 501789 h 501789"/>
              <a:gd name="connsiteX3" fmla="*/ 0 w 644345"/>
              <a:gd name="connsiteY3" fmla="*/ 501789 h 501789"/>
              <a:gd name="connsiteX0" fmla="*/ 0 w 650419"/>
              <a:gd name="connsiteY0" fmla="*/ 501789 h 501789"/>
              <a:gd name="connsiteX1" fmla="*/ 322173 w 650419"/>
              <a:gd name="connsiteY1" fmla="*/ 0 h 501789"/>
              <a:gd name="connsiteX2" fmla="*/ 650419 w 650419"/>
              <a:gd name="connsiteY2" fmla="*/ 437078 h 501789"/>
              <a:gd name="connsiteX3" fmla="*/ 0 w 650419"/>
              <a:gd name="connsiteY3" fmla="*/ 501789 h 501789"/>
              <a:gd name="connsiteX0" fmla="*/ 0 w 648389"/>
              <a:gd name="connsiteY0" fmla="*/ 477357 h 477357"/>
              <a:gd name="connsiteX1" fmla="*/ 320143 w 648389"/>
              <a:gd name="connsiteY1" fmla="*/ 0 h 477357"/>
              <a:gd name="connsiteX2" fmla="*/ 648389 w 648389"/>
              <a:gd name="connsiteY2" fmla="*/ 437078 h 477357"/>
              <a:gd name="connsiteX3" fmla="*/ 0 w 648389"/>
              <a:gd name="connsiteY3" fmla="*/ 477357 h 477357"/>
              <a:gd name="connsiteX0" fmla="*/ 0 w 648389"/>
              <a:gd name="connsiteY0" fmla="*/ 473399 h 473399"/>
              <a:gd name="connsiteX1" fmla="*/ 317493 w 648389"/>
              <a:gd name="connsiteY1" fmla="*/ 0 h 473399"/>
              <a:gd name="connsiteX2" fmla="*/ 648389 w 648389"/>
              <a:gd name="connsiteY2" fmla="*/ 433120 h 473399"/>
              <a:gd name="connsiteX3" fmla="*/ 0 w 648389"/>
              <a:gd name="connsiteY3" fmla="*/ 473399 h 473399"/>
              <a:gd name="connsiteX0" fmla="*/ 0 w 649714"/>
              <a:gd name="connsiteY0" fmla="*/ 475378 h 475378"/>
              <a:gd name="connsiteX1" fmla="*/ 318818 w 649714"/>
              <a:gd name="connsiteY1" fmla="*/ 0 h 475378"/>
              <a:gd name="connsiteX2" fmla="*/ 649714 w 649714"/>
              <a:gd name="connsiteY2" fmla="*/ 433120 h 475378"/>
              <a:gd name="connsiteX3" fmla="*/ 0 w 649714"/>
              <a:gd name="connsiteY3" fmla="*/ 475378 h 475378"/>
              <a:gd name="connsiteX0" fmla="*/ 0 w 647736"/>
              <a:gd name="connsiteY0" fmla="*/ 475378 h 475378"/>
              <a:gd name="connsiteX1" fmla="*/ 318818 w 647736"/>
              <a:gd name="connsiteY1" fmla="*/ 0 h 475378"/>
              <a:gd name="connsiteX2" fmla="*/ 647736 w 647736"/>
              <a:gd name="connsiteY2" fmla="*/ 431796 h 475378"/>
              <a:gd name="connsiteX3" fmla="*/ 0 w 647736"/>
              <a:gd name="connsiteY3" fmla="*/ 475378 h 475378"/>
              <a:gd name="connsiteX0" fmla="*/ 0 w 647736"/>
              <a:gd name="connsiteY0" fmla="*/ 470789 h 470789"/>
              <a:gd name="connsiteX1" fmla="*/ 317542 w 647736"/>
              <a:gd name="connsiteY1" fmla="*/ 0 h 470789"/>
              <a:gd name="connsiteX2" fmla="*/ 647736 w 647736"/>
              <a:gd name="connsiteY2" fmla="*/ 427207 h 470789"/>
              <a:gd name="connsiteX3" fmla="*/ 0 w 647736"/>
              <a:gd name="connsiteY3" fmla="*/ 470789 h 470789"/>
              <a:gd name="connsiteX0" fmla="*/ 0 w 673611"/>
              <a:gd name="connsiteY0" fmla="*/ 470789 h 470789"/>
              <a:gd name="connsiteX1" fmla="*/ 317542 w 673611"/>
              <a:gd name="connsiteY1" fmla="*/ 0 h 470789"/>
              <a:gd name="connsiteX2" fmla="*/ 673611 w 673611"/>
              <a:gd name="connsiteY2" fmla="*/ 431925 h 470789"/>
              <a:gd name="connsiteX3" fmla="*/ 0 w 673611"/>
              <a:gd name="connsiteY3" fmla="*/ 470789 h 470789"/>
              <a:gd name="connsiteX0" fmla="*/ 0 w 667872"/>
              <a:gd name="connsiteY0" fmla="*/ 450140 h 450140"/>
              <a:gd name="connsiteX1" fmla="*/ 311803 w 667872"/>
              <a:gd name="connsiteY1" fmla="*/ 0 h 450140"/>
              <a:gd name="connsiteX2" fmla="*/ 667872 w 667872"/>
              <a:gd name="connsiteY2" fmla="*/ 431925 h 450140"/>
              <a:gd name="connsiteX3" fmla="*/ 0 w 667872"/>
              <a:gd name="connsiteY3" fmla="*/ 450140 h 450140"/>
            </a:gdLst>
            <a:ahLst/>
            <a:cxnLst>
              <a:cxn ang="0">
                <a:pos x="connsiteX0" y="connsiteY0"/>
              </a:cxn>
              <a:cxn ang="0">
                <a:pos x="connsiteX1" y="connsiteY1"/>
              </a:cxn>
              <a:cxn ang="0">
                <a:pos x="connsiteX2" y="connsiteY2"/>
              </a:cxn>
              <a:cxn ang="0">
                <a:pos x="connsiteX3" y="connsiteY3"/>
              </a:cxn>
            </a:cxnLst>
            <a:rect l="l" t="t" r="r" b="b"/>
            <a:pathLst>
              <a:path w="667872" h="450140">
                <a:moveTo>
                  <a:pt x="0" y="450140"/>
                </a:moveTo>
                <a:lnTo>
                  <a:pt x="311803" y="0"/>
                </a:lnTo>
                <a:lnTo>
                  <a:pt x="667872" y="431925"/>
                </a:lnTo>
                <a:lnTo>
                  <a:pt x="0" y="450140"/>
                </a:lnTo>
                <a:close/>
              </a:path>
            </a:pathLst>
          </a:custGeom>
          <a:solidFill>
            <a:srgbClr val="CDD7E1"/>
          </a:solid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sp>
        <p:nvSpPr>
          <p:cNvPr id="8" name="Isosceles Triangle 1024"/>
          <p:cNvSpPr/>
          <p:nvPr/>
        </p:nvSpPr>
        <p:spPr bwMode="gray">
          <a:xfrm>
            <a:off x="6996623" y="1685089"/>
            <a:ext cx="743995" cy="538208"/>
          </a:xfrm>
          <a:prstGeom prst="triangle">
            <a:avLst/>
          </a:prstGeom>
          <a:solidFill>
            <a:srgbClr val="B4C3D1"/>
          </a:solid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sp>
        <p:nvSpPr>
          <p:cNvPr id="9" name="Isosceles Triangle 1024"/>
          <p:cNvSpPr/>
          <p:nvPr/>
        </p:nvSpPr>
        <p:spPr bwMode="gray">
          <a:xfrm rot="17165672">
            <a:off x="7220862" y="1525460"/>
            <a:ext cx="773773" cy="518065"/>
          </a:xfrm>
          <a:custGeom>
            <a:avLst/>
            <a:gdLst>
              <a:gd name="connsiteX0" fmla="*/ 0 w 622311"/>
              <a:gd name="connsiteY0" fmla="*/ 450182 h 450182"/>
              <a:gd name="connsiteX1" fmla="*/ 311156 w 622311"/>
              <a:gd name="connsiteY1" fmla="*/ 0 h 450182"/>
              <a:gd name="connsiteX2" fmla="*/ 622311 w 622311"/>
              <a:gd name="connsiteY2" fmla="*/ 450182 h 450182"/>
              <a:gd name="connsiteX3" fmla="*/ 0 w 622311"/>
              <a:gd name="connsiteY3" fmla="*/ 450182 h 450182"/>
              <a:gd name="connsiteX0" fmla="*/ 0 w 672383"/>
              <a:gd name="connsiteY0" fmla="*/ 439845 h 450182"/>
              <a:gd name="connsiteX1" fmla="*/ 361228 w 672383"/>
              <a:gd name="connsiteY1" fmla="*/ 0 h 450182"/>
              <a:gd name="connsiteX2" fmla="*/ 672383 w 672383"/>
              <a:gd name="connsiteY2" fmla="*/ 450182 h 450182"/>
              <a:gd name="connsiteX3" fmla="*/ 0 w 672383"/>
              <a:gd name="connsiteY3" fmla="*/ 439845 h 450182"/>
            </a:gdLst>
            <a:ahLst/>
            <a:cxnLst>
              <a:cxn ang="0">
                <a:pos x="connsiteX0" y="connsiteY0"/>
              </a:cxn>
              <a:cxn ang="0">
                <a:pos x="connsiteX1" y="connsiteY1"/>
              </a:cxn>
              <a:cxn ang="0">
                <a:pos x="connsiteX2" y="connsiteY2"/>
              </a:cxn>
              <a:cxn ang="0">
                <a:pos x="connsiteX3" y="connsiteY3"/>
              </a:cxn>
            </a:cxnLst>
            <a:rect l="l" t="t" r="r" b="b"/>
            <a:pathLst>
              <a:path w="672383" h="450182">
                <a:moveTo>
                  <a:pt x="0" y="439845"/>
                </a:moveTo>
                <a:lnTo>
                  <a:pt x="361228" y="0"/>
                </a:lnTo>
                <a:lnTo>
                  <a:pt x="672383" y="450182"/>
                </a:lnTo>
                <a:lnTo>
                  <a:pt x="0" y="439845"/>
                </a:lnTo>
                <a:close/>
              </a:path>
            </a:pathLst>
          </a:custGeom>
          <a:solidFill>
            <a:srgbClr val="9AAFC2"/>
          </a:solid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sp>
        <p:nvSpPr>
          <p:cNvPr id="10" name="Isosceles Triangle 1024"/>
          <p:cNvSpPr/>
          <p:nvPr/>
        </p:nvSpPr>
        <p:spPr bwMode="gray">
          <a:xfrm rot="12823132">
            <a:off x="7154323" y="1190870"/>
            <a:ext cx="748712" cy="546942"/>
          </a:xfrm>
          <a:custGeom>
            <a:avLst/>
            <a:gdLst>
              <a:gd name="connsiteX0" fmla="*/ 0 w 622311"/>
              <a:gd name="connsiteY0" fmla="*/ 450182 h 450182"/>
              <a:gd name="connsiteX1" fmla="*/ 311156 w 622311"/>
              <a:gd name="connsiteY1" fmla="*/ 0 h 450182"/>
              <a:gd name="connsiteX2" fmla="*/ 622311 w 622311"/>
              <a:gd name="connsiteY2" fmla="*/ 450182 h 450182"/>
              <a:gd name="connsiteX3" fmla="*/ 0 w 622311"/>
              <a:gd name="connsiteY3" fmla="*/ 450182 h 450182"/>
              <a:gd name="connsiteX0" fmla="*/ 0 w 672383"/>
              <a:gd name="connsiteY0" fmla="*/ 439845 h 450182"/>
              <a:gd name="connsiteX1" fmla="*/ 361228 w 672383"/>
              <a:gd name="connsiteY1" fmla="*/ 0 h 450182"/>
              <a:gd name="connsiteX2" fmla="*/ 672383 w 672383"/>
              <a:gd name="connsiteY2" fmla="*/ 450182 h 450182"/>
              <a:gd name="connsiteX3" fmla="*/ 0 w 672383"/>
              <a:gd name="connsiteY3" fmla="*/ 439845 h 450182"/>
              <a:gd name="connsiteX0" fmla="*/ 0 w 680323"/>
              <a:gd name="connsiteY0" fmla="*/ 439845 h 479237"/>
              <a:gd name="connsiteX1" fmla="*/ 361228 w 680323"/>
              <a:gd name="connsiteY1" fmla="*/ 0 h 479237"/>
              <a:gd name="connsiteX2" fmla="*/ 680323 w 680323"/>
              <a:gd name="connsiteY2" fmla="*/ 479237 h 479237"/>
              <a:gd name="connsiteX3" fmla="*/ 0 w 680323"/>
              <a:gd name="connsiteY3" fmla="*/ 439845 h 479237"/>
              <a:gd name="connsiteX0" fmla="*/ 0 w 655229"/>
              <a:gd name="connsiteY0" fmla="*/ 434549 h 479237"/>
              <a:gd name="connsiteX1" fmla="*/ 336134 w 655229"/>
              <a:gd name="connsiteY1" fmla="*/ 0 h 479237"/>
              <a:gd name="connsiteX2" fmla="*/ 655229 w 655229"/>
              <a:gd name="connsiteY2" fmla="*/ 479237 h 479237"/>
              <a:gd name="connsiteX3" fmla="*/ 0 w 655229"/>
              <a:gd name="connsiteY3" fmla="*/ 434549 h 479237"/>
              <a:gd name="connsiteX0" fmla="*/ 0 w 653908"/>
              <a:gd name="connsiteY0" fmla="*/ 434549 h 477257"/>
              <a:gd name="connsiteX1" fmla="*/ 336134 w 653908"/>
              <a:gd name="connsiteY1" fmla="*/ 0 h 477257"/>
              <a:gd name="connsiteX2" fmla="*/ 653908 w 653908"/>
              <a:gd name="connsiteY2" fmla="*/ 477257 h 477257"/>
              <a:gd name="connsiteX3" fmla="*/ 0 w 653908"/>
              <a:gd name="connsiteY3" fmla="*/ 434549 h 477257"/>
              <a:gd name="connsiteX0" fmla="*/ 0 w 652587"/>
              <a:gd name="connsiteY0" fmla="*/ 434549 h 475275"/>
              <a:gd name="connsiteX1" fmla="*/ 336134 w 652587"/>
              <a:gd name="connsiteY1" fmla="*/ 0 h 475275"/>
              <a:gd name="connsiteX2" fmla="*/ 652587 w 652587"/>
              <a:gd name="connsiteY2" fmla="*/ 475275 h 475275"/>
              <a:gd name="connsiteX3" fmla="*/ 0 w 652587"/>
              <a:gd name="connsiteY3" fmla="*/ 434549 h 475275"/>
              <a:gd name="connsiteX0" fmla="*/ 0 w 650607"/>
              <a:gd name="connsiteY0" fmla="*/ 433228 h 475275"/>
              <a:gd name="connsiteX1" fmla="*/ 334154 w 650607"/>
              <a:gd name="connsiteY1" fmla="*/ 0 h 475275"/>
              <a:gd name="connsiteX2" fmla="*/ 650607 w 650607"/>
              <a:gd name="connsiteY2" fmla="*/ 475275 h 475275"/>
              <a:gd name="connsiteX3" fmla="*/ 0 w 650607"/>
              <a:gd name="connsiteY3" fmla="*/ 433228 h 475275"/>
            </a:gdLst>
            <a:ahLst/>
            <a:cxnLst>
              <a:cxn ang="0">
                <a:pos x="connsiteX0" y="connsiteY0"/>
              </a:cxn>
              <a:cxn ang="0">
                <a:pos x="connsiteX1" y="connsiteY1"/>
              </a:cxn>
              <a:cxn ang="0">
                <a:pos x="connsiteX2" y="connsiteY2"/>
              </a:cxn>
              <a:cxn ang="0">
                <a:pos x="connsiteX3" y="connsiteY3"/>
              </a:cxn>
            </a:cxnLst>
            <a:rect l="l" t="t" r="r" b="b"/>
            <a:pathLst>
              <a:path w="650607" h="475275">
                <a:moveTo>
                  <a:pt x="0" y="433228"/>
                </a:moveTo>
                <a:lnTo>
                  <a:pt x="334154" y="0"/>
                </a:lnTo>
                <a:lnTo>
                  <a:pt x="650607" y="475275"/>
                </a:lnTo>
                <a:lnTo>
                  <a:pt x="0" y="433228"/>
                </a:lnTo>
                <a:close/>
              </a:path>
            </a:pathLst>
          </a:custGeom>
          <a:solidFill>
            <a:srgbClr val="819AB3"/>
          </a:solidFill>
          <a:ln w="317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grpSp>
        <p:nvGrpSpPr>
          <p:cNvPr id="5" name="Group 45"/>
          <p:cNvGrpSpPr/>
          <p:nvPr/>
        </p:nvGrpSpPr>
        <p:grpSpPr bwMode="gray">
          <a:xfrm>
            <a:off x="2062903" y="2457347"/>
            <a:ext cx="1548000" cy="2808461"/>
            <a:chOff x="2062903" y="2214147"/>
            <a:chExt cx="1548000" cy="2808461"/>
          </a:xfrm>
        </p:grpSpPr>
        <p:sp>
          <p:nvSpPr>
            <p:cNvPr id="24" name="Rectangle 23"/>
            <p:cNvSpPr/>
            <p:nvPr/>
          </p:nvSpPr>
          <p:spPr bwMode="gray">
            <a:xfrm>
              <a:off x="2062903" y="2214147"/>
              <a:ext cx="1548000" cy="2808461"/>
            </a:xfrm>
            <a:prstGeom prst="rect">
              <a:avLst/>
            </a:prstGeom>
            <a:noFill/>
          </p:spPr>
          <p:txBody>
            <a:bodyPr wrap="square" rIns="36000" rtlCol="0">
              <a:spAutoFit/>
            </a:bodyPr>
            <a:lstStyle/>
            <a:p>
              <a:pPr marL="447675">
                <a:lnSpc>
                  <a:spcPct val="90000"/>
                </a:lnSpc>
                <a:spcAft>
                  <a:spcPts val="600"/>
                </a:spcAft>
              </a:pPr>
              <a:r>
                <a:rPr lang="en-US" sz="1400" b="1" dirty="0" smtClean="0">
                  <a:solidFill>
                    <a:srgbClr val="B2015C"/>
                  </a:solidFill>
                </a:rPr>
                <a:t>Operational</a:t>
              </a:r>
              <a:br>
                <a:rPr lang="en-US" sz="1400" b="1" dirty="0" smtClean="0">
                  <a:solidFill>
                    <a:srgbClr val="B2015C"/>
                  </a:solidFill>
                </a:rPr>
              </a:br>
              <a:endParaRPr lang="en-US" sz="1400" b="1" dirty="0">
                <a:solidFill>
                  <a:srgbClr val="B2015C"/>
                </a:solidFill>
              </a:endParaRPr>
            </a:p>
            <a:p>
              <a:pPr>
                <a:lnSpc>
                  <a:spcPct val="95000"/>
                </a:lnSpc>
                <a:spcAft>
                  <a:spcPts val="0"/>
                </a:spcAft>
              </a:pPr>
              <a:r>
                <a:rPr lang="en-GB" sz="1400" dirty="0">
                  <a:solidFill>
                    <a:srgbClr val="003366"/>
                  </a:solidFill>
                </a:rPr>
                <a:t>Provides advice and guidance to key stakeholders on the performance of</a:t>
              </a:r>
            </a:p>
            <a:p>
              <a:pPr>
                <a:lnSpc>
                  <a:spcPct val="95000"/>
                </a:lnSpc>
                <a:spcAft>
                  <a:spcPts val="0"/>
                </a:spcAft>
              </a:pPr>
              <a:r>
                <a:rPr lang="en-GB" sz="1400" dirty="0">
                  <a:solidFill>
                    <a:srgbClr val="003366"/>
                  </a:solidFill>
                </a:rPr>
                <a:t>organisational</a:t>
              </a:r>
            </a:p>
            <a:p>
              <a:pPr>
                <a:lnSpc>
                  <a:spcPct val="95000"/>
                </a:lnSpc>
                <a:spcAft>
                  <a:spcPts val="0"/>
                </a:spcAft>
              </a:pPr>
              <a:r>
                <a:rPr lang="en-GB" sz="1400" dirty="0">
                  <a:solidFill>
                    <a:srgbClr val="003366"/>
                  </a:solidFill>
                </a:rPr>
                <a:t>procedures and</a:t>
              </a:r>
            </a:p>
            <a:p>
              <a:pPr>
                <a:lnSpc>
                  <a:spcPct val="95000"/>
                </a:lnSpc>
                <a:spcAft>
                  <a:spcPts val="0"/>
                </a:spcAft>
              </a:pPr>
              <a:r>
                <a:rPr lang="en-GB" sz="1400" dirty="0">
                  <a:solidFill>
                    <a:srgbClr val="003366"/>
                  </a:solidFill>
                </a:rPr>
                <a:t>Processes connected</a:t>
              </a:r>
            </a:p>
            <a:p>
              <a:pPr>
                <a:lnSpc>
                  <a:spcPct val="95000"/>
                </a:lnSpc>
                <a:spcAft>
                  <a:spcPts val="0"/>
                </a:spcAft>
              </a:pPr>
              <a:r>
                <a:rPr lang="en-GB" sz="1400" dirty="0">
                  <a:solidFill>
                    <a:srgbClr val="003366"/>
                  </a:solidFill>
                </a:rPr>
                <a:t>with procurement</a:t>
              </a:r>
            </a:p>
            <a:p>
              <a:pPr>
                <a:lnSpc>
                  <a:spcPct val="95000"/>
                </a:lnSpc>
                <a:spcAft>
                  <a:spcPts val="0"/>
                </a:spcAft>
              </a:pPr>
              <a:r>
                <a:rPr lang="en-GB" sz="1400" dirty="0">
                  <a:solidFill>
                    <a:srgbClr val="003366"/>
                  </a:solidFill>
                </a:rPr>
                <a:t>and supply.</a:t>
              </a:r>
            </a:p>
          </p:txBody>
        </p:sp>
        <p:sp>
          <p:nvSpPr>
            <p:cNvPr id="28" name="Isosceles Triangle 1024"/>
            <p:cNvSpPr>
              <a:spLocks noChangeAspect="1"/>
            </p:cNvSpPr>
            <p:nvPr/>
          </p:nvSpPr>
          <p:spPr bwMode="gray">
            <a:xfrm>
              <a:off x="2132225" y="2248098"/>
              <a:ext cx="411981" cy="298028"/>
            </a:xfrm>
            <a:prstGeom prst="triangle">
              <a:avLst/>
            </a:prstGeom>
            <a:solidFill>
              <a:srgbClr val="B4C3D1"/>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grpSp>
      <p:grpSp>
        <p:nvGrpSpPr>
          <p:cNvPr id="11" name="Group 46"/>
          <p:cNvGrpSpPr/>
          <p:nvPr/>
        </p:nvGrpSpPr>
        <p:grpSpPr bwMode="gray">
          <a:xfrm>
            <a:off x="3702544" y="2426077"/>
            <a:ext cx="1548000" cy="2096451"/>
            <a:chOff x="3702544" y="2182877"/>
            <a:chExt cx="1548000" cy="2096451"/>
          </a:xfrm>
        </p:grpSpPr>
        <p:sp>
          <p:nvSpPr>
            <p:cNvPr id="23" name="Rectangle 22"/>
            <p:cNvSpPr/>
            <p:nvPr/>
          </p:nvSpPr>
          <p:spPr bwMode="gray">
            <a:xfrm>
              <a:off x="3702544" y="2214147"/>
              <a:ext cx="1548000" cy="2065181"/>
            </a:xfrm>
            <a:prstGeom prst="rect">
              <a:avLst/>
            </a:prstGeom>
            <a:noFill/>
          </p:spPr>
          <p:txBody>
            <a:bodyPr wrap="square" rIns="36000" rtlCol="0">
              <a:spAutoFit/>
            </a:bodyPr>
            <a:lstStyle/>
            <a:p>
              <a:pPr marL="447675">
                <a:lnSpc>
                  <a:spcPct val="90000"/>
                </a:lnSpc>
                <a:spcAft>
                  <a:spcPts val="600"/>
                </a:spcAft>
              </a:pPr>
              <a:r>
                <a:rPr lang="en-US" sz="1400" b="1" dirty="0" smtClean="0">
                  <a:solidFill>
                    <a:srgbClr val="B2015C"/>
                  </a:solidFill>
                </a:rPr>
                <a:t>Managerial</a:t>
              </a:r>
              <a:br>
                <a:rPr lang="en-US" sz="1400" b="1" dirty="0" smtClean="0">
                  <a:solidFill>
                    <a:srgbClr val="B2015C"/>
                  </a:solidFill>
                </a:rPr>
              </a:br>
              <a:endParaRPr lang="en-US" sz="1400" b="1" dirty="0">
                <a:solidFill>
                  <a:srgbClr val="B2015C"/>
                </a:solidFill>
              </a:endParaRPr>
            </a:p>
            <a:p>
              <a:pPr>
                <a:lnSpc>
                  <a:spcPct val="95000"/>
                </a:lnSpc>
                <a:spcAft>
                  <a:spcPts val="0"/>
                </a:spcAft>
              </a:pPr>
              <a:r>
                <a:rPr lang="en-GB" sz="1400" dirty="0">
                  <a:solidFill>
                    <a:srgbClr val="003366"/>
                  </a:solidFill>
                </a:rPr>
                <a:t>Develops, improves and fulfils organisational and</a:t>
              </a:r>
            </a:p>
            <a:p>
              <a:pPr>
                <a:lnSpc>
                  <a:spcPct val="95000"/>
                </a:lnSpc>
                <a:spcAft>
                  <a:spcPts val="0"/>
                </a:spcAft>
              </a:pPr>
              <a:r>
                <a:rPr lang="en-GB" sz="1400" dirty="0">
                  <a:solidFill>
                    <a:srgbClr val="003366"/>
                  </a:solidFill>
                </a:rPr>
                <a:t>functional objectives</a:t>
              </a:r>
            </a:p>
            <a:p>
              <a:pPr>
                <a:lnSpc>
                  <a:spcPct val="95000"/>
                </a:lnSpc>
                <a:spcAft>
                  <a:spcPts val="0"/>
                </a:spcAft>
              </a:pPr>
              <a:r>
                <a:rPr lang="en-GB" sz="1400" dirty="0">
                  <a:solidFill>
                    <a:srgbClr val="003366"/>
                  </a:solidFill>
                </a:rPr>
                <a:t>in procurement</a:t>
              </a:r>
            </a:p>
            <a:p>
              <a:pPr>
                <a:lnSpc>
                  <a:spcPct val="95000"/>
                </a:lnSpc>
                <a:spcAft>
                  <a:spcPts val="0"/>
                </a:spcAft>
              </a:pPr>
              <a:r>
                <a:rPr lang="en-GB" sz="1400" dirty="0">
                  <a:solidFill>
                    <a:srgbClr val="003366"/>
                  </a:solidFill>
                </a:rPr>
                <a:t>and supply.</a:t>
              </a:r>
            </a:p>
          </p:txBody>
        </p:sp>
        <p:sp>
          <p:nvSpPr>
            <p:cNvPr id="31" name="Isosceles Triangle 1024"/>
            <p:cNvSpPr>
              <a:spLocks noChangeAspect="1"/>
            </p:cNvSpPr>
            <p:nvPr/>
          </p:nvSpPr>
          <p:spPr bwMode="gray">
            <a:xfrm rot="17165672">
              <a:off x="3685516" y="2253675"/>
              <a:ext cx="428470" cy="286874"/>
            </a:xfrm>
            <a:custGeom>
              <a:avLst/>
              <a:gdLst>
                <a:gd name="connsiteX0" fmla="*/ 0 w 622311"/>
                <a:gd name="connsiteY0" fmla="*/ 450182 h 450182"/>
                <a:gd name="connsiteX1" fmla="*/ 311156 w 622311"/>
                <a:gd name="connsiteY1" fmla="*/ 0 h 450182"/>
                <a:gd name="connsiteX2" fmla="*/ 622311 w 622311"/>
                <a:gd name="connsiteY2" fmla="*/ 450182 h 450182"/>
                <a:gd name="connsiteX3" fmla="*/ 0 w 622311"/>
                <a:gd name="connsiteY3" fmla="*/ 450182 h 450182"/>
                <a:gd name="connsiteX0" fmla="*/ 0 w 672383"/>
                <a:gd name="connsiteY0" fmla="*/ 439845 h 450182"/>
                <a:gd name="connsiteX1" fmla="*/ 361228 w 672383"/>
                <a:gd name="connsiteY1" fmla="*/ 0 h 450182"/>
                <a:gd name="connsiteX2" fmla="*/ 672383 w 672383"/>
                <a:gd name="connsiteY2" fmla="*/ 450182 h 450182"/>
                <a:gd name="connsiteX3" fmla="*/ 0 w 672383"/>
                <a:gd name="connsiteY3" fmla="*/ 439845 h 450182"/>
              </a:gdLst>
              <a:ahLst/>
              <a:cxnLst>
                <a:cxn ang="0">
                  <a:pos x="connsiteX0" y="connsiteY0"/>
                </a:cxn>
                <a:cxn ang="0">
                  <a:pos x="connsiteX1" y="connsiteY1"/>
                </a:cxn>
                <a:cxn ang="0">
                  <a:pos x="connsiteX2" y="connsiteY2"/>
                </a:cxn>
                <a:cxn ang="0">
                  <a:pos x="connsiteX3" y="connsiteY3"/>
                </a:cxn>
              </a:cxnLst>
              <a:rect l="l" t="t" r="r" b="b"/>
              <a:pathLst>
                <a:path w="672383" h="450182">
                  <a:moveTo>
                    <a:pt x="0" y="439845"/>
                  </a:moveTo>
                  <a:lnTo>
                    <a:pt x="361228" y="0"/>
                  </a:lnTo>
                  <a:lnTo>
                    <a:pt x="672383" y="450182"/>
                  </a:lnTo>
                  <a:lnTo>
                    <a:pt x="0" y="439845"/>
                  </a:lnTo>
                  <a:close/>
                </a:path>
              </a:pathLst>
            </a:custGeom>
            <a:solidFill>
              <a:srgbClr val="9AAFC2"/>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grpSp>
      <p:grpSp>
        <p:nvGrpSpPr>
          <p:cNvPr id="12" name="Group 47"/>
          <p:cNvGrpSpPr/>
          <p:nvPr/>
        </p:nvGrpSpPr>
        <p:grpSpPr bwMode="gray">
          <a:xfrm>
            <a:off x="5342185" y="2457347"/>
            <a:ext cx="1548000" cy="2603790"/>
            <a:chOff x="5342185" y="2214147"/>
            <a:chExt cx="1548000" cy="2603790"/>
          </a:xfrm>
        </p:grpSpPr>
        <p:sp>
          <p:nvSpPr>
            <p:cNvPr id="22" name="Rectangle 21"/>
            <p:cNvSpPr/>
            <p:nvPr/>
          </p:nvSpPr>
          <p:spPr bwMode="gray">
            <a:xfrm>
              <a:off x="5342185" y="2214147"/>
              <a:ext cx="1548000" cy="2603790"/>
            </a:xfrm>
            <a:prstGeom prst="rect">
              <a:avLst/>
            </a:prstGeom>
            <a:noFill/>
          </p:spPr>
          <p:txBody>
            <a:bodyPr wrap="square" rtlCol="0">
              <a:spAutoFit/>
            </a:bodyPr>
            <a:lstStyle/>
            <a:p>
              <a:pPr marL="447675">
                <a:lnSpc>
                  <a:spcPct val="90000"/>
                </a:lnSpc>
                <a:spcAft>
                  <a:spcPts val="600"/>
                </a:spcAft>
              </a:pPr>
              <a:r>
                <a:rPr lang="en-US" sz="1400" b="1" dirty="0" smtClean="0">
                  <a:solidFill>
                    <a:srgbClr val="B2015C"/>
                  </a:solidFill>
                </a:rPr>
                <a:t>Professional</a:t>
              </a:r>
              <a:br>
                <a:rPr lang="en-US" sz="1400" b="1" dirty="0" smtClean="0">
                  <a:solidFill>
                    <a:srgbClr val="B2015C"/>
                  </a:solidFill>
                </a:rPr>
              </a:br>
              <a:endParaRPr lang="en-US" sz="1400" b="1" dirty="0">
                <a:solidFill>
                  <a:srgbClr val="B2015C"/>
                </a:solidFill>
              </a:endParaRPr>
            </a:p>
            <a:p>
              <a:pPr>
                <a:lnSpc>
                  <a:spcPct val="95000"/>
                </a:lnSpc>
                <a:spcAft>
                  <a:spcPts val="0"/>
                </a:spcAft>
              </a:pPr>
              <a:r>
                <a:rPr lang="en-GB" sz="1400" dirty="0">
                  <a:solidFill>
                    <a:srgbClr val="003366"/>
                  </a:solidFill>
                </a:rPr>
                <a:t>Formulates direction and advice, manages</a:t>
              </a:r>
            </a:p>
            <a:p>
              <a:pPr>
                <a:lnSpc>
                  <a:spcPct val="95000"/>
                </a:lnSpc>
                <a:spcAft>
                  <a:spcPts val="0"/>
                </a:spcAft>
              </a:pPr>
              <a:r>
                <a:rPr lang="en-GB" sz="1400" dirty="0">
                  <a:solidFill>
                    <a:srgbClr val="003366"/>
                  </a:solidFill>
                </a:rPr>
                <a:t>change, and leads and influences both internal and external stakeholders in</a:t>
              </a:r>
            </a:p>
            <a:p>
              <a:pPr>
                <a:lnSpc>
                  <a:spcPct val="95000"/>
                </a:lnSpc>
                <a:spcAft>
                  <a:spcPts val="0"/>
                </a:spcAft>
              </a:pPr>
              <a:r>
                <a:rPr lang="en-GB" sz="1400" dirty="0">
                  <a:solidFill>
                    <a:srgbClr val="003366"/>
                  </a:solidFill>
                </a:rPr>
                <a:t>Procurement and supply.</a:t>
              </a:r>
            </a:p>
          </p:txBody>
        </p:sp>
        <p:sp>
          <p:nvSpPr>
            <p:cNvPr id="34" name="Isosceles Triangle 1024"/>
            <p:cNvSpPr>
              <a:spLocks noChangeAspect="1"/>
            </p:cNvSpPr>
            <p:nvPr/>
          </p:nvSpPr>
          <p:spPr bwMode="gray">
            <a:xfrm rot="12823132">
              <a:off x="5391374" y="2245680"/>
              <a:ext cx="414593" cy="302865"/>
            </a:xfrm>
            <a:custGeom>
              <a:avLst/>
              <a:gdLst>
                <a:gd name="connsiteX0" fmla="*/ 0 w 622311"/>
                <a:gd name="connsiteY0" fmla="*/ 450182 h 450182"/>
                <a:gd name="connsiteX1" fmla="*/ 311156 w 622311"/>
                <a:gd name="connsiteY1" fmla="*/ 0 h 450182"/>
                <a:gd name="connsiteX2" fmla="*/ 622311 w 622311"/>
                <a:gd name="connsiteY2" fmla="*/ 450182 h 450182"/>
                <a:gd name="connsiteX3" fmla="*/ 0 w 622311"/>
                <a:gd name="connsiteY3" fmla="*/ 450182 h 450182"/>
                <a:gd name="connsiteX0" fmla="*/ 0 w 672383"/>
                <a:gd name="connsiteY0" fmla="*/ 439845 h 450182"/>
                <a:gd name="connsiteX1" fmla="*/ 361228 w 672383"/>
                <a:gd name="connsiteY1" fmla="*/ 0 h 450182"/>
                <a:gd name="connsiteX2" fmla="*/ 672383 w 672383"/>
                <a:gd name="connsiteY2" fmla="*/ 450182 h 450182"/>
                <a:gd name="connsiteX3" fmla="*/ 0 w 672383"/>
                <a:gd name="connsiteY3" fmla="*/ 439845 h 450182"/>
                <a:gd name="connsiteX0" fmla="*/ 0 w 680323"/>
                <a:gd name="connsiteY0" fmla="*/ 439845 h 479237"/>
                <a:gd name="connsiteX1" fmla="*/ 361228 w 680323"/>
                <a:gd name="connsiteY1" fmla="*/ 0 h 479237"/>
                <a:gd name="connsiteX2" fmla="*/ 680323 w 680323"/>
                <a:gd name="connsiteY2" fmla="*/ 479237 h 479237"/>
                <a:gd name="connsiteX3" fmla="*/ 0 w 680323"/>
                <a:gd name="connsiteY3" fmla="*/ 439845 h 479237"/>
                <a:gd name="connsiteX0" fmla="*/ 0 w 655229"/>
                <a:gd name="connsiteY0" fmla="*/ 434549 h 479237"/>
                <a:gd name="connsiteX1" fmla="*/ 336134 w 655229"/>
                <a:gd name="connsiteY1" fmla="*/ 0 h 479237"/>
                <a:gd name="connsiteX2" fmla="*/ 655229 w 655229"/>
                <a:gd name="connsiteY2" fmla="*/ 479237 h 479237"/>
                <a:gd name="connsiteX3" fmla="*/ 0 w 655229"/>
                <a:gd name="connsiteY3" fmla="*/ 434549 h 479237"/>
                <a:gd name="connsiteX0" fmla="*/ 0 w 653908"/>
                <a:gd name="connsiteY0" fmla="*/ 434549 h 477257"/>
                <a:gd name="connsiteX1" fmla="*/ 336134 w 653908"/>
                <a:gd name="connsiteY1" fmla="*/ 0 h 477257"/>
                <a:gd name="connsiteX2" fmla="*/ 653908 w 653908"/>
                <a:gd name="connsiteY2" fmla="*/ 477257 h 477257"/>
                <a:gd name="connsiteX3" fmla="*/ 0 w 653908"/>
                <a:gd name="connsiteY3" fmla="*/ 434549 h 477257"/>
                <a:gd name="connsiteX0" fmla="*/ 0 w 652587"/>
                <a:gd name="connsiteY0" fmla="*/ 434549 h 475275"/>
                <a:gd name="connsiteX1" fmla="*/ 336134 w 652587"/>
                <a:gd name="connsiteY1" fmla="*/ 0 h 475275"/>
                <a:gd name="connsiteX2" fmla="*/ 652587 w 652587"/>
                <a:gd name="connsiteY2" fmla="*/ 475275 h 475275"/>
                <a:gd name="connsiteX3" fmla="*/ 0 w 652587"/>
                <a:gd name="connsiteY3" fmla="*/ 434549 h 475275"/>
                <a:gd name="connsiteX0" fmla="*/ 0 w 650607"/>
                <a:gd name="connsiteY0" fmla="*/ 433228 h 475275"/>
                <a:gd name="connsiteX1" fmla="*/ 334154 w 650607"/>
                <a:gd name="connsiteY1" fmla="*/ 0 h 475275"/>
                <a:gd name="connsiteX2" fmla="*/ 650607 w 650607"/>
                <a:gd name="connsiteY2" fmla="*/ 475275 h 475275"/>
                <a:gd name="connsiteX3" fmla="*/ 0 w 650607"/>
                <a:gd name="connsiteY3" fmla="*/ 433228 h 475275"/>
              </a:gdLst>
              <a:ahLst/>
              <a:cxnLst>
                <a:cxn ang="0">
                  <a:pos x="connsiteX0" y="connsiteY0"/>
                </a:cxn>
                <a:cxn ang="0">
                  <a:pos x="connsiteX1" y="connsiteY1"/>
                </a:cxn>
                <a:cxn ang="0">
                  <a:pos x="connsiteX2" y="connsiteY2"/>
                </a:cxn>
                <a:cxn ang="0">
                  <a:pos x="connsiteX3" y="connsiteY3"/>
                </a:cxn>
              </a:cxnLst>
              <a:rect l="l" t="t" r="r" b="b"/>
              <a:pathLst>
                <a:path w="650607" h="475275">
                  <a:moveTo>
                    <a:pt x="0" y="433228"/>
                  </a:moveTo>
                  <a:lnTo>
                    <a:pt x="334154" y="0"/>
                  </a:lnTo>
                  <a:lnTo>
                    <a:pt x="650607" y="475275"/>
                  </a:lnTo>
                  <a:lnTo>
                    <a:pt x="0" y="433228"/>
                  </a:lnTo>
                  <a:close/>
                </a:path>
              </a:pathLst>
            </a:custGeom>
            <a:solidFill>
              <a:srgbClr val="819AB3"/>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grpSp>
      <p:grpSp>
        <p:nvGrpSpPr>
          <p:cNvPr id="14" name="Group 48"/>
          <p:cNvGrpSpPr/>
          <p:nvPr/>
        </p:nvGrpSpPr>
        <p:grpSpPr bwMode="gray">
          <a:xfrm>
            <a:off x="6981825" y="2457347"/>
            <a:ext cx="1548000" cy="3217804"/>
            <a:chOff x="6981825" y="2214147"/>
            <a:chExt cx="1548000" cy="3217804"/>
          </a:xfrm>
        </p:grpSpPr>
        <p:sp>
          <p:nvSpPr>
            <p:cNvPr id="20" name="Rectangle 19"/>
            <p:cNvSpPr/>
            <p:nvPr/>
          </p:nvSpPr>
          <p:spPr bwMode="gray">
            <a:xfrm>
              <a:off x="6981825" y="2214147"/>
              <a:ext cx="1548000" cy="3217804"/>
            </a:xfrm>
            <a:prstGeom prst="rect">
              <a:avLst/>
            </a:prstGeom>
            <a:noFill/>
          </p:spPr>
          <p:txBody>
            <a:bodyPr wrap="square" rIns="36000" rtlCol="0">
              <a:spAutoFit/>
            </a:bodyPr>
            <a:lstStyle/>
            <a:p>
              <a:pPr marL="447675">
                <a:lnSpc>
                  <a:spcPct val="90000"/>
                </a:lnSpc>
                <a:spcAft>
                  <a:spcPts val="600"/>
                </a:spcAft>
              </a:pPr>
              <a:r>
                <a:rPr lang="en-US" sz="1400" b="1" dirty="0">
                  <a:solidFill>
                    <a:srgbClr val="B2015C"/>
                  </a:solidFill>
                </a:rPr>
                <a:t>Advanced Professional</a:t>
              </a:r>
            </a:p>
            <a:p>
              <a:pPr>
                <a:lnSpc>
                  <a:spcPct val="95000"/>
                </a:lnSpc>
                <a:spcAft>
                  <a:spcPts val="0"/>
                </a:spcAft>
              </a:pPr>
              <a:r>
                <a:rPr lang="en-US" sz="1400" dirty="0">
                  <a:solidFill>
                    <a:srgbClr val="003366"/>
                  </a:solidFill>
                </a:rPr>
                <a:t>Leads procurement</a:t>
              </a:r>
            </a:p>
            <a:p>
              <a:pPr>
                <a:lnSpc>
                  <a:spcPct val="95000"/>
                </a:lnSpc>
                <a:spcAft>
                  <a:spcPts val="0"/>
                </a:spcAft>
              </a:pPr>
              <a:r>
                <a:rPr lang="en-US" sz="1400" dirty="0">
                  <a:solidFill>
                    <a:srgbClr val="003366"/>
                  </a:solidFill>
                </a:rPr>
                <a:t>teams within an organisation and influences the board to adopt leading-edge procurement strategies and establish best practice. Influences supply markets with innovative sourcing solutions.</a:t>
              </a:r>
            </a:p>
          </p:txBody>
        </p:sp>
        <p:sp>
          <p:nvSpPr>
            <p:cNvPr id="21" name="Isosceles Triangle 1024"/>
            <p:cNvSpPr>
              <a:spLocks noChangeAspect="1"/>
            </p:cNvSpPr>
            <p:nvPr/>
          </p:nvSpPr>
          <p:spPr bwMode="gray">
            <a:xfrm rot="8771761">
              <a:off x="7114872" y="2245647"/>
              <a:ext cx="412763" cy="302930"/>
            </a:xfrm>
            <a:custGeom>
              <a:avLst/>
              <a:gdLst>
                <a:gd name="connsiteX0" fmla="*/ 0 w 644345"/>
                <a:gd name="connsiteY0" fmla="*/ 501789 h 501789"/>
                <a:gd name="connsiteX1" fmla="*/ 322173 w 644345"/>
                <a:gd name="connsiteY1" fmla="*/ 0 h 501789"/>
                <a:gd name="connsiteX2" fmla="*/ 644345 w 644345"/>
                <a:gd name="connsiteY2" fmla="*/ 501789 h 501789"/>
                <a:gd name="connsiteX3" fmla="*/ 0 w 644345"/>
                <a:gd name="connsiteY3" fmla="*/ 501789 h 501789"/>
                <a:gd name="connsiteX0" fmla="*/ 0 w 650419"/>
                <a:gd name="connsiteY0" fmla="*/ 501789 h 501789"/>
                <a:gd name="connsiteX1" fmla="*/ 322173 w 650419"/>
                <a:gd name="connsiteY1" fmla="*/ 0 h 501789"/>
                <a:gd name="connsiteX2" fmla="*/ 650419 w 650419"/>
                <a:gd name="connsiteY2" fmla="*/ 437078 h 501789"/>
                <a:gd name="connsiteX3" fmla="*/ 0 w 650419"/>
                <a:gd name="connsiteY3" fmla="*/ 501789 h 501789"/>
                <a:gd name="connsiteX0" fmla="*/ 0 w 648389"/>
                <a:gd name="connsiteY0" fmla="*/ 477357 h 477357"/>
                <a:gd name="connsiteX1" fmla="*/ 320143 w 648389"/>
                <a:gd name="connsiteY1" fmla="*/ 0 h 477357"/>
                <a:gd name="connsiteX2" fmla="*/ 648389 w 648389"/>
                <a:gd name="connsiteY2" fmla="*/ 437078 h 477357"/>
                <a:gd name="connsiteX3" fmla="*/ 0 w 648389"/>
                <a:gd name="connsiteY3" fmla="*/ 477357 h 477357"/>
                <a:gd name="connsiteX0" fmla="*/ 0 w 648389"/>
                <a:gd name="connsiteY0" fmla="*/ 473399 h 473399"/>
                <a:gd name="connsiteX1" fmla="*/ 317493 w 648389"/>
                <a:gd name="connsiteY1" fmla="*/ 0 h 473399"/>
                <a:gd name="connsiteX2" fmla="*/ 648389 w 648389"/>
                <a:gd name="connsiteY2" fmla="*/ 433120 h 473399"/>
                <a:gd name="connsiteX3" fmla="*/ 0 w 648389"/>
                <a:gd name="connsiteY3" fmla="*/ 473399 h 473399"/>
                <a:gd name="connsiteX0" fmla="*/ 0 w 649714"/>
                <a:gd name="connsiteY0" fmla="*/ 475378 h 475378"/>
                <a:gd name="connsiteX1" fmla="*/ 318818 w 649714"/>
                <a:gd name="connsiteY1" fmla="*/ 0 h 475378"/>
                <a:gd name="connsiteX2" fmla="*/ 649714 w 649714"/>
                <a:gd name="connsiteY2" fmla="*/ 433120 h 475378"/>
                <a:gd name="connsiteX3" fmla="*/ 0 w 649714"/>
                <a:gd name="connsiteY3" fmla="*/ 475378 h 475378"/>
                <a:gd name="connsiteX0" fmla="*/ 0 w 647736"/>
                <a:gd name="connsiteY0" fmla="*/ 475378 h 475378"/>
                <a:gd name="connsiteX1" fmla="*/ 318818 w 647736"/>
                <a:gd name="connsiteY1" fmla="*/ 0 h 475378"/>
                <a:gd name="connsiteX2" fmla="*/ 647736 w 647736"/>
                <a:gd name="connsiteY2" fmla="*/ 431796 h 475378"/>
                <a:gd name="connsiteX3" fmla="*/ 0 w 647736"/>
                <a:gd name="connsiteY3" fmla="*/ 475378 h 475378"/>
              </a:gdLst>
              <a:ahLst/>
              <a:cxnLst>
                <a:cxn ang="0">
                  <a:pos x="connsiteX0" y="connsiteY0"/>
                </a:cxn>
                <a:cxn ang="0">
                  <a:pos x="connsiteX1" y="connsiteY1"/>
                </a:cxn>
                <a:cxn ang="0">
                  <a:pos x="connsiteX2" y="connsiteY2"/>
                </a:cxn>
                <a:cxn ang="0">
                  <a:pos x="connsiteX3" y="connsiteY3"/>
                </a:cxn>
              </a:cxnLst>
              <a:rect l="l" t="t" r="r" b="b"/>
              <a:pathLst>
                <a:path w="647736" h="475378">
                  <a:moveTo>
                    <a:pt x="0" y="475378"/>
                  </a:moveTo>
                  <a:lnTo>
                    <a:pt x="318818" y="0"/>
                  </a:lnTo>
                  <a:lnTo>
                    <a:pt x="647736" y="431796"/>
                  </a:lnTo>
                  <a:lnTo>
                    <a:pt x="0" y="475378"/>
                  </a:lnTo>
                  <a:close/>
                </a:path>
              </a:pathLst>
            </a:custGeom>
            <a:solidFill>
              <a:srgbClr val="6685A3"/>
            </a:solidFill>
            <a:ln w="31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solidFill>
                  <a:srgbClr val="B2015C"/>
                </a:solidFill>
              </a:endParaRPr>
            </a:p>
          </p:txBody>
        </p:sp>
      </p:grpSp>
    </p:spTree>
    <p:extLst>
      <p:ext uri="{BB962C8B-B14F-4D97-AF65-F5344CB8AC3E}">
        <p14:creationId xmlns="" xmlns:p14="http://schemas.microsoft.com/office/powerpoint/2010/main" val="383531575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5029200" y="1676400"/>
            <a:ext cx="3657600" cy="4206324"/>
            <a:chOff x="5181601" y="1619249"/>
            <a:chExt cx="3405995" cy="4206324"/>
          </a:xfrm>
        </p:grpSpPr>
        <p:sp>
          <p:nvSpPr>
            <p:cNvPr id="45" name="Rectangle 44"/>
            <p:cNvSpPr/>
            <p:nvPr/>
          </p:nvSpPr>
          <p:spPr>
            <a:xfrm rot="16200000">
              <a:off x="6211670" y="3443398"/>
              <a:ext cx="1342586" cy="3402714"/>
            </a:xfrm>
            <a:prstGeom prst="rect">
              <a:avLst/>
            </a:prstGeom>
            <a:solidFill>
              <a:srgbClr val="62BD1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6240" tIns="72009" rIns="93345" bIns="1486068" numCol="1" spcCol="1270" anchor="t" anchorCtr="0">
              <a:noAutofit/>
            </a:bodyPr>
            <a:lstStyle/>
            <a:p>
              <a:pPr algn="r" defTabSz="933450">
                <a:lnSpc>
                  <a:spcPct val="90000"/>
                </a:lnSpc>
                <a:spcAft>
                  <a:spcPct val="35000"/>
                </a:spcAft>
              </a:pPr>
              <a:r>
                <a:rPr lang="en-GB" sz="2000" b="1" dirty="0">
                  <a:solidFill>
                    <a:srgbClr val="FFFFFF"/>
                  </a:solidFill>
                </a:rPr>
                <a:t>CIPS</a:t>
              </a:r>
            </a:p>
          </p:txBody>
        </p:sp>
        <p:sp>
          <p:nvSpPr>
            <p:cNvPr id="32" name="Rectangle 31"/>
            <p:cNvSpPr/>
            <p:nvPr/>
          </p:nvSpPr>
          <p:spPr>
            <a:xfrm rot="16200000">
              <a:off x="6283562" y="2174322"/>
              <a:ext cx="1198800" cy="3402717"/>
            </a:xfrm>
            <a:prstGeom prst="rect">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6240" tIns="72009" rIns="93345" bIns="1486068" numCol="1" spcCol="1270" anchor="t" anchorCtr="0">
              <a:noAutofit/>
            </a:bodyPr>
            <a:lstStyle/>
            <a:p>
              <a:pPr algn="r" defTabSz="933450">
                <a:lnSpc>
                  <a:spcPct val="90000"/>
                </a:lnSpc>
                <a:spcAft>
                  <a:spcPct val="35000"/>
                </a:spcAft>
              </a:pPr>
              <a:r>
                <a:rPr lang="en-GB" sz="2000" b="1" dirty="0">
                  <a:solidFill>
                    <a:srgbClr val="FFFFFF"/>
                  </a:solidFill>
                </a:rPr>
                <a:t>CIPS</a:t>
              </a:r>
            </a:p>
          </p:txBody>
        </p:sp>
        <p:sp>
          <p:nvSpPr>
            <p:cNvPr id="37" name="Freeform 36"/>
            <p:cNvSpPr/>
            <p:nvPr/>
          </p:nvSpPr>
          <p:spPr>
            <a:xfrm>
              <a:off x="7590996" y="3305628"/>
              <a:ext cx="993321" cy="1193983"/>
            </a:xfrm>
            <a:custGeom>
              <a:avLst/>
              <a:gdLst>
                <a:gd name="connsiteX0" fmla="*/ 0 w 1383900"/>
                <a:gd name="connsiteY0" fmla="*/ 0 h 1368000"/>
                <a:gd name="connsiteX1" fmla="*/ 1383900 w 1383900"/>
                <a:gd name="connsiteY1" fmla="*/ 0 h 1368000"/>
                <a:gd name="connsiteX2" fmla="*/ 1383900 w 1383900"/>
                <a:gd name="connsiteY2" fmla="*/ 1368000 h 1368000"/>
                <a:gd name="connsiteX3" fmla="*/ 0 w 1383900"/>
                <a:gd name="connsiteY3" fmla="*/ 1368000 h 1368000"/>
                <a:gd name="connsiteX4" fmla="*/ 0 w 1383900"/>
                <a:gd name="connsiteY4" fmla="*/ 0 h 136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3900" h="1368000">
                  <a:moveTo>
                    <a:pt x="0" y="0"/>
                  </a:moveTo>
                  <a:lnTo>
                    <a:pt x="1383900" y="0"/>
                  </a:lnTo>
                  <a:lnTo>
                    <a:pt x="1383900" y="1368000"/>
                  </a:lnTo>
                  <a:lnTo>
                    <a:pt x="0" y="1368000"/>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68580" rIns="0" bIns="0" numCol="1" spcCol="1270" anchor="t" anchorCtr="0">
              <a:noAutofit/>
            </a:bodyPr>
            <a:lstStyle/>
            <a:p>
              <a:pPr marL="180975" indent="-95250" defTabSz="889000">
                <a:lnSpc>
                  <a:spcPts val="1400"/>
                </a:lnSpc>
                <a:buFont typeface="Arial" panose="020B0604020202020204" pitchFamily="34" charset="0"/>
                <a:buChar char="•"/>
              </a:pPr>
              <a:r>
                <a:rPr lang="en-GB" sz="1300" dirty="0">
                  <a:solidFill>
                    <a:srgbClr val="FFFFFF"/>
                  </a:solidFill>
                </a:rPr>
                <a:t>Accredited Degrees</a:t>
              </a:r>
            </a:p>
          </p:txBody>
        </p:sp>
        <p:sp>
          <p:nvSpPr>
            <p:cNvPr id="19" name="Rectangle 18"/>
            <p:cNvSpPr/>
            <p:nvPr/>
          </p:nvSpPr>
          <p:spPr>
            <a:xfrm rot="16200000">
              <a:off x="6324961" y="1015434"/>
              <a:ext cx="1116000" cy="3402715"/>
            </a:xfrm>
            <a:prstGeom prst="rect">
              <a:avLst/>
            </a:prstGeom>
            <a:solidFill>
              <a:srgbClr val="B2015C"/>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6240" tIns="72009" rIns="93345" bIns="1486068" numCol="1" spcCol="1270" anchor="t" anchorCtr="0">
              <a:noAutofit/>
            </a:bodyPr>
            <a:lstStyle/>
            <a:p>
              <a:pPr algn="r" defTabSz="933450">
                <a:lnSpc>
                  <a:spcPct val="90000"/>
                </a:lnSpc>
                <a:spcAft>
                  <a:spcPct val="35000"/>
                </a:spcAft>
              </a:pPr>
              <a:r>
                <a:rPr lang="en-GB" sz="2000" b="1" dirty="0">
                  <a:solidFill>
                    <a:srgbClr val="FFFFFF"/>
                  </a:solidFill>
                </a:rPr>
                <a:t>CIPS</a:t>
              </a:r>
            </a:p>
          </p:txBody>
        </p:sp>
        <p:sp>
          <p:nvSpPr>
            <p:cNvPr id="21" name="Freeform 20"/>
            <p:cNvSpPr/>
            <p:nvPr/>
          </p:nvSpPr>
          <p:spPr>
            <a:xfrm>
              <a:off x="5525626" y="2107848"/>
              <a:ext cx="1728000" cy="1152000"/>
            </a:xfrm>
            <a:custGeom>
              <a:avLst/>
              <a:gdLst>
                <a:gd name="connsiteX0" fmla="*/ 0 w 1383900"/>
                <a:gd name="connsiteY0" fmla="*/ 0 h 1368000"/>
                <a:gd name="connsiteX1" fmla="*/ 1383900 w 1383900"/>
                <a:gd name="connsiteY1" fmla="*/ 0 h 1368000"/>
                <a:gd name="connsiteX2" fmla="*/ 1383900 w 1383900"/>
                <a:gd name="connsiteY2" fmla="*/ 1368000 h 1368000"/>
                <a:gd name="connsiteX3" fmla="*/ 0 w 1383900"/>
                <a:gd name="connsiteY3" fmla="*/ 1368000 h 1368000"/>
                <a:gd name="connsiteX4" fmla="*/ 0 w 1383900"/>
                <a:gd name="connsiteY4" fmla="*/ 0 h 136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3900" h="1368000">
                  <a:moveTo>
                    <a:pt x="0" y="0"/>
                  </a:moveTo>
                  <a:lnTo>
                    <a:pt x="1383900" y="0"/>
                  </a:lnTo>
                  <a:lnTo>
                    <a:pt x="1383900" y="1368000"/>
                  </a:lnTo>
                  <a:lnTo>
                    <a:pt x="0" y="1368000"/>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75438" rIns="0" bIns="0" numCol="1" spcCol="1270" anchor="t" anchorCtr="0">
              <a:noAutofit/>
            </a:bodyPr>
            <a:lstStyle/>
            <a:p>
              <a:pPr marL="180975" indent="-95250" defTabSz="977900">
                <a:lnSpc>
                  <a:spcPts val="1400"/>
                </a:lnSpc>
                <a:buFont typeface="Arial" panose="020B0604020202020204" pitchFamily="34" charset="0"/>
                <a:buChar char="•"/>
              </a:pPr>
              <a:r>
                <a:rPr lang="en-GB" sz="1300" dirty="0">
                  <a:solidFill>
                    <a:srgbClr val="FFFFFF"/>
                  </a:solidFill>
                </a:rPr>
                <a:t>Executive Diploma</a:t>
              </a:r>
            </a:p>
            <a:p>
              <a:pPr marL="180975" indent="-95250" defTabSz="977900">
                <a:lnSpc>
                  <a:spcPts val="1400"/>
                </a:lnSpc>
                <a:buFont typeface="Arial" panose="020B0604020202020204" pitchFamily="34" charset="0"/>
                <a:buChar char="•"/>
              </a:pPr>
              <a:r>
                <a:rPr lang="en-GB" sz="1300" dirty="0">
                  <a:solidFill>
                    <a:srgbClr val="FFFFFF"/>
                  </a:solidFill>
                </a:rPr>
                <a:t>Experiential</a:t>
              </a:r>
            </a:p>
            <a:p>
              <a:pPr marL="180975" indent="-95250" defTabSz="977900">
                <a:lnSpc>
                  <a:spcPts val="1400"/>
                </a:lnSpc>
                <a:buFont typeface="Arial" panose="020B0604020202020204" pitchFamily="34" charset="0"/>
                <a:buChar char="•"/>
              </a:pPr>
              <a:r>
                <a:rPr lang="en-GB" sz="1300" dirty="0">
                  <a:solidFill>
                    <a:srgbClr val="FFFFFF"/>
                  </a:solidFill>
                </a:rPr>
                <a:t>Corporate</a:t>
              </a:r>
              <a:br>
                <a:rPr lang="en-GB" sz="1300" dirty="0">
                  <a:solidFill>
                    <a:srgbClr val="FFFFFF"/>
                  </a:solidFill>
                </a:rPr>
              </a:br>
              <a:r>
                <a:rPr lang="en-GB" sz="1300" dirty="0">
                  <a:solidFill>
                    <a:srgbClr val="FFFFFF"/>
                  </a:solidFill>
                </a:rPr>
                <a:t>Award – </a:t>
              </a:r>
              <a:br>
                <a:rPr lang="en-GB" sz="1300" dirty="0">
                  <a:solidFill>
                    <a:srgbClr val="FFFFFF"/>
                  </a:solidFill>
                </a:rPr>
              </a:br>
              <a:r>
                <a:rPr lang="en-GB" sz="1300" dirty="0" smtClean="0">
                  <a:solidFill>
                    <a:srgbClr val="FFFFFF"/>
                  </a:solidFill>
                </a:rPr>
                <a:t>Master Practitioner</a:t>
              </a:r>
              <a:endParaRPr lang="en-GB" sz="1300" dirty="0">
                <a:solidFill>
                  <a:srgbClr val="FFFFFF"/>
                </a:solidFill>
              </a:endParaRPr>
            </a:p>
          </p:txBody>
        </p:sp>
        <p:sp>
          <p:nvSpPr>
            <p:cNvPr id="24" name="Freeform 23"/>
            <p:cNvSpPr/>
            <p:nvPr/>
          </p:nvSpPr>
          <p:spPr>
            <a:xfrm>
              <a:off x="7590997" y="2107848"/>
              <a:ext cx="993321" cy="1152000"/>
            </a:xfrm>
            <a:custGeom>
              <a:avLst/>
              <a:gdLst>
                <a:gd name="connsiteX0" fmla="*/ 0 w 1383900"/>
                <a:gd name="connsiteY0" fmla="*/ 0 h 1368000"/>
                <a:gd name="connsiteX1" fmla="*/ 1383900 w 1383900"/>
                <a:gd name="connsiteY1" fmla="*/ 0 h 1368000"/>
                <a:gd name="connsiteX2" fmla="*/ 1383900 w 1383900"/>
                <a:gd name="connsiteY2" fmla="*/ 1368000 h 1368000"/>
                <a:gd name="connsiteX3" fmla="*/ 0 w 1383900"/>
                <a:gd name="connsiteY3" fmla="*/ 1368000 h 1368000"/>
                <a:gd name="connsiteX4" fmla="*/ 0 w 1383900"/>
                <a:gd name="connsiteY4" fmla="*/ 0 h 136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3900" h="1368000">
                  <a:moveTo>
                    <a:pt x="0" y="0"/>
                  </a:moveTo>
                  <a:lnTo>
                    <a:pt x="1383900" y="0"/>
                  </a:lnTo>
                  <a:lnTo>
                    <a:pt x="1383900" y="1368000"/>
                  </a:lnTo>
                  <a:lnTo>
                    <a:pt x="0" y="1368000"/>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68580" rIns="0" bIns="0" numCol="1" spcCol="1270" anchor="t" anchorCtr="0">
              <a:noAutofit/>
            </a:bodyPr>
            <a:lstStyle/>
            <a:p>
              <a:pPr marL="180975" indent="-95250" defTabSz="889000">
                <a:lnSpc>
                  <a:spcPts val="1400"/>
                </a:lnSpc>
                <a:buFont typeface="Arial" panose="020B0604020202020204" pitchFamily="34" charset="0"/>
                <a:buChar char="•"/>
              </a:pPr>
              <a:r>
                <a:rPr lang="en-GB" sz="1300" dirty="0" smtClean="0">
                  <a:solidFill>
                    <a:srgbClr val="FFFFFF"/>
                  </a:solidFill>
                </a:rPr>
                <a:t>MBAs</a:t>
              </a:r>
              <a:endParaRPr lang="en-GB" sz="1300" dirty="0">
                <a:solidFill>
                  <a:srgbClr val="FFFFFF"/>
                </a:solidFill>
              </a:endParaRPr>
            </a:p>
          </p:txBody>
        </p:sp>
        <p:sp>
          <p:nvSpPr>
            <p:cNvPr id="59" name="Round Same Side Corner Rectangle 58"/>
            <p:cNvSpPr/>
            <p:nvPr/>
          </p:nvSpPr>
          <p:spPr bwMode="auto">
            <a:xfrm>
              <a:off x="5181601" y="1619249"/>
              <a:ext cx="3405995" cy="4206324"/>
            </a:xfrm>
            <a:prstGeom prst="round2SameRect">
              <a:avLst>
                <a:gd name="adj1" fmla="val 4100"/>
                <a:gd name="adj2" fmla="val 0"/>
              </a:avLst>
            </a:prstGeom>
            <a:noFill/>
            <a:ln w="25400"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lnSpc>
                  <a:spcPct val="85000"/>
                </a:lnSpc>
              </a:pPr>
              <a:r>
                <a:rPr lang="en-GB" sz="1800" b="1" dirty="0">
                  <a:solidFill>
                    <a:srgbClr val="FFFFFF"/>
                  </a:solidFill>
                </a:rPr>
                <a:t>Vehicles</a:t>
              </a:r>
            </a:p>
          </p:txBody>
        </p:sp>
        <p:sp>
          <p:nvSpPr>
            <p:cNvPr id="34" name="Freeform 33"/>
            <p:cNvSpPr/>
            <p:nvPr/>
          </p:nvSpPr>
          <p:spPr>
            <a:xfrm>
              <a:off x="5525626" y="3305628"/>
              <a:ext cx="1728000" cy="1193983"/>
            </a:xfrm>
            <a:custGeom>
              <a:avLst/>
              <a:gdLst>
                <a:gd name="connsiteX0" fmla="*/ 0 w 1383900"/>
                <a:gd name="connsiteY0" fmla="*/ 0 h 1368000"/>
                <a:gd name="connsiteX1" fmla="*/ 1383900 w 1383900"/>
                <a:gd name="connsiteY1" fmla="*/ 0 h 1368000"/>
                <a:gd name="connsiteX2" fmla="*/ 1383900 w 1383900"/>
                <a:gd name="connsiteY2" fmla="*/ 1368000 h 1368000"/>
                <a:gd name="connsiteX3" fmla="*/ 0 w 1383900"/>
                <a:gd name="connsiteY3" fmla="*/ 1368000 h 1368000"/>
                <a:gd name="connsiteX4" fmla="*/ 0 w 1383900"/>
                <a:gd name="connsiteY4" fmla="*/ 0 h 136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3900" h="1368000">
                  <a:moveTo>
                    <a:pt x="0" y="0"/>
                  </a:moveTo>
                  <a:lnTo>
                    <a:pt x="1383900" y="0"/>
                  </a:lnTo>
                  <a:lnTo>
                    <a:pt x="1383900" y="1368000"/>
                  </a:lnTo>
                  <a:lnTo>
                    <a:pt x="0" y="1368000"/>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75438" rIns="0" bIns="0" numCol="1" spcCol="1270" anchor="t" anchorCtr="0">
              <a:noAutofit/>
            </a:bodyPr>
            <a:lstStyle/>
            <a:p>
              <a:pPr marL="180975" indent="-95250" defTabSz="977900">
                <a:lnSpc>
                  <a:spcPts val="1400"/>
                </a:lnSpc>
                <a:buFont typeface="Arial" panose="020B0604020202020204" pitchFamily="34" charset="0"/>
                <a:buChar char="•"/>
              </a:pPr>
              <a:r>
                <a:rPr lang="en-GB" sz="1300" dirty="0">
                  <a:solidFill>
                    <a:srgbClr val="FFFFFF"/>
                  </a:solidFill>
                </a:rPr>
                <a:t>MCIPS</a:t>
              </a:r>
            </a:p>
            <a:p>
              <a:pPr marL="180975" indent="-95250" defTabSz="977900">
                <a:lnSpc>
                  <a:spcPts val="1400"/>
                </a:lnSpc>
                <a:buFont typeface="Arial" panose="020B0604020202020204" pitchFamily="34" charset="0"/>
                <a:buChar char="•"/>
              </a:pPr>
              <a:r>
                <a:rPr lang="en-GB" sz="1300" dirty="0">
                  <a:solidFill>
                    <a:srgbClr val="FFFFFF"/>
                  </a:solidFill>
                </a:rPr>
                <a:t>Professional Diploma</a:t>
              </a:r>
            </a:p>
            <a:p>
              <a:pPr marL="180975" indent="-95250" defTabSz="977900">
                <a:lnSpc>
                  <a:spcPts val="1400"/>
                </a:lnSpc>
                <a:buFont typeface="Arial" panose="020B0604020202020204" pitchFamily="34" charset="0"/>
                <a:buChar char="•"/>
              </a:pPr>
              <a:r>
                <a:rPr lang="en-GB" sz="1300" dirty="0">
                  <a:solidFill>
                    <a:srgbClr val="FFFFFF"/>
                  </a:solidFill>
                </a:rPr>
                <a:t>Experiential</a:t>
              </a:r>
            </a:p>
            <a:p>
              <a:pPr marL="180975" indent="-95250" defTabSz="977900">
                <a:lnSpc>
                  <a:spcPts val="1400"/>
                </a:lnSpc>
                <a:buFont typeface="Arial" panose="020B0604020202020204" pitchFamily="34" charset="0"/>
                <a:buChar char="•"/>
              </a:pPr>
              <a:r>
                <a:rPr lang="en-GB" sz="1300" dirty="0">
                  <a:solidFill>
                    <a:srgbClr val="FFFFFF"/>
                  </a:solidFill>
                </a:rPr>
                <a:t>Corporate Award – Advanced Practitioner</a:t>
              </a:r>
            </a:p>
          </p:txBody>
        </p:sp>
        <p:sp>
          <p:nvSpPr>
            <p:cNvPr id="2" name="Rectangle 1"/>
            <p:cNvSpPr/>
            <p:nvPr/>
          </p:nvSpPr>
          <p:spPr>
            <a:xfrm rot="16200000">
              <a:off x="7043616" y="2330726"/>
              <a:ext cx="837089" cy="383182"/>
            </a:xfrm>
            <a:prstGeom prst="rect">
              <a:avLst/>
            </a:prstGeom>
          </p:spPr>
          <p:txBody>
            <a:bodyPr wrap="none">
              <a:spAutoFit/>
            </a:bodyPr>
            <a:lstStyle/>
            <a:p>
              <a:pPr algn="r" defTabSz="933450">
                <a:lnSpc>
                  <a:spcPct val="90000"/>
                </a:lnSpc>
                <a:spcAft>
                  <a:spcPct val="35000"/>
                </a:spcAft>
              </a:pPr>
              <a:r>
                <a:rPr lang="en-GB" sz="2000" b="1" dirty="0">
                  <a:solidFill>
                    <a:srgbClr val="FFFFFF"/>
                  </a:solidFill>
                </a:rPr>
                <a:t>Other</a:t>
              </a:r>
            </a:p>
          </p:txBody>
        </p:sp>
        <p:sp>
          <p:nvSpPr>
            <p:cNvPr id="51" name="Rectangle 50"/>
            <p:cNvSpPr/>
            <p:nvPr/>
          </p:nvSpPr>
          <p:spPr>
            <a:xfrm rot="16200000">
              <a:off x="7043616" y="3510854"/>
              <a:ext cx="837089" cy="383182"/>
            </a:xfrm>
            <a:prstGeom prst="rect">
              <a:avLst/>
            </a:prstGeom>
          </p:spPr>
          <p:txBody>
            <a:bodyPr wrap="none">
              <a:spAutoFit/>
            </a:bodyPr>
            <a:lstStyle/>
            <a:p>
              <a:pPr algn="r" defTabSz="933450">
                <a:lnSpc>
                  <a:spcPct val="90000"/>
                </a:lnSpc>
                <a:spcAft>
                  <a:spcPct val="35000"/>
                </a:spcAft>
              </a:pPr>
              <a:r>
                <a:rPr lang="en-GB" sz="2000" b="1" dirty="0">
                  <a:solidFill>
                    <a:srgbClr val="FFFFFF"/>
                  </a:solidFill>
                </a:rPr>
                <a:t>Other</a:t>
              </a:r>
            </a:p>
          </p:txBody>
        </p:sp>
        <p:sp>
          <p:nvSpPr>
            <p:cNvPr id="47" name="Freeform 46"/>
            <p:cNvSpPr/>
            <p:nvPr/>
          </p:nvSpPr>
          <p:spPr>
            <a:xfrm>
              <a:off x="5525624" y="4486573"/>
              <a:ext cx="1728000" cy="1193983"/>
            </a:xfrm>
            <a:custGeom>
              <a:avLst/>
              <a:gdLst>
                <a:gd name="connsiteX0" fmla="*/ 0 w 1383900"/>
                <a:gd name="connsiteY0" fmla="*/ 0 h 1368000"/>
                <a:gd name="connsiteX1" fmla="*/ 1383900 w 1383900"/>
                <a:gd name="connsiteY1" fmla="*/ 0 h 1368000"/>
                <a:gd name="connsiteX2" fmla="*/ 1383900 w 1383900"/>
                <a:gd name="connsiteY2" fmla="*/ 1368000 h 1368000"/>
                <a:gd name="connsiteX3" fmla="*/ 0 w 1383900"/>
                <a:gd name="connsiteY3" fmla="*/ 1368000 h 1368000"/>
                <a:gd name="connsiteX4" fmla="*/ 0 w 1383900"/>
                <a:gd name="connsiteY4" fmla="*/ 0 h 136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3900" h="1368000">
                  <a:moveTo>
                    <a:pt x="0" y="0"/>
                  </a:moveTo>
                  <a:lnTo>
                    <a:pt x="1383900" y="0"/>
                  </a:lnTo>
                  <a:lnTo>
                    <a:pt x="1383900" y="1368000"/>
                  </a:lnTo>
                  <a:lnTo>
                    <a:pt x="0" y="1368000"/>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75438" rIns="0" bIns="0" numCol="1" spcCol="1270" anchor="t" anchorCtr="0">
              <a:noAutofit/>
            </a:bodyPr>
            <a:lstStyle/>
            <a:p>
              <a:pPr marL="180975" indent="-95250" defTabSz="977900">
                <a:lnSpc>
                  <a:spcPts val="1400"/>
                </a:lnSpc>
                <a:buFont typeface="Arial" panose="020B0604020202020204" pitchFamily="34" charset="0"/>
                <a:buChar char="•"/>
              </a:pPr>
              <a:r>
                <a:rPr lang="en-GB" sz="1300" dirty="0">
                  <a:solidFill>
                    <a:srgbClr val="FFFFFF"/>
                  </a:solidFill>
                </a:rPr>
                <a:t>Advanced Diploma</a:t>
              </a:r>
            </a:p>
            <a:p>
              <a:pPr marL="180975" indent="-95250" defTabSz="977900">
                <a:lnSpc>
                  <a:spcPts val="1400"/>
                </a:lnSpc>
                <a:spcAft>
                  <a:spcPts val="1800"/>
                </a:spcAft>
                <a:buFont typeface="Arial" panose="020B0604020202020204" pitchFamily="34" charset="0"/>
                <a:buChar char="•"/>
              </a:pPr>
              <a:r>
                <a:rPr lang="en-GB" sz="1300" dirty="0" smtClean="0">
                  <a:solidFill>
                    <a:srgbClr val="FFFFFF"/>
                  </a:solidFill>
                </a:rPr>
                <a:t>Diploma</a:t>
              </a:r>
            </a:p>
            <a:p>
              <a:pPr marL="180975" indent="-95250" defTabSz="977900">
                <a:lnSpc>
                  <a:spcPts val="1400"/>
                </a:lnSpc>
                <a:buFont typeface="Arial" panose="020B0604020202020204" pitchFamily="34" charset="0"/>
                <a:buChar char="•"/>
              </a:pPr>
              <a:r>
                <a:rPr lang="en-GB" sz="1300" dirty="0" smtClean="0">
                  <a:solidFill>
                    <a:srgbClr val="FFFFFF"/>
                  </a:solidFill>
                </a:rPr>
                <a:t>Advanced </a:t>
              </a:r>
              <a:r>
                <a:rPr lang="en-GB" sz="1300" dirty="0">
                  <a:solidFill>
                    <a:srgbClr val="FFFFFF"/>
                  </a:solidFill>
                </a:rPr>
                <a:t>Certificate</a:t>
              </a:r>
            </a:p>
            <a:p>
              <a:pPr marL="180975" indent="-95250" defTabSz="977900">
                <a:lnSpc>
                  <a:spcPts val="1400"/>
                </a:lnSpc>
                <a:buFont typeface="Arial" panose="020B0604020202020204" pitchFamily="34" charset="0"/>
                <a:buChar char="•"/>
              </a:pPr>
              <a:r>
                <a:rPr lang="en-GB" sz="1300" dirty="0">
                  <a:solidFill>
                    <a:srgbClr val="FFFFFF"/>
                  </a:solidFill>
                </a:rPr>
                <a:t>Certificate</a:t>
              </a:r>
            </a:p>
            <a:p>
              <a:pPr marL="180975" indent="-95250" defTabSz="977900">
                <a:lnSpc>
                  <a:spcPts val="1400"/>
                </a:lnSpc>
                <a:buFont typeface="Arial" panose="020B0604020202020204" pitchFamily="34" charset="0"/>
                <a:buChar char="•"/>
              </a:pPr>
              <a:r>
                <a:rPr lang="en-GB" sz="1300" dirty="0">
                  <a:solidFill>
                    <a:srgbClr val="FFFFFF"/>
                  </a:solidFill>
                </a:rPr>
                <a:t>Ethics Test</a:t>
              </a:r>
            </a:p>
          </p:txBody>
        </p:sp>
        <p:sp>
          <p:nvSpPr>
            <p:cNvPr id="52" name="Rectangle 51"/>
            <p:cNvSpPr/>
            <p:nvPr/>
          </p:nvSpPr>
          <p:spPr>
            <a:xfrm rot="16200000">
              <a:off x="7043616" y="4701627"/>
              <a:ext cx="837089" cy="383182"/>
            </a:xfrm>
            <a:prstGeom prst="rect">
              <a:avLst/>
            </a:prstGeom>
          </p:spPr>
          <p:txBody>
            <a:bodyPr wrap="none">
              <a:spAutoFit/>
            </a:bodyPr>
            <a:lstStyle/>
            <a:p>
              <a:pPr algn="r" defTabSz="933450">
                <a:lnSpc>
                  <a:spcPct val="90000"/>
                </a:lnSpc>
                <a:spcAft>
                  <a:spcPct val="35000"/>
                </a:spcAft>
              </a:pPr>
              <a:r>
                <a:rPr lang="en-GB" sz="2000" b="1" dirty="0">
                  <a:solidFill>
                    <a:srgbClr val="FFFFFF"/>
                  </a:solidFill>
                </a:rPr>
                <a:t>Other</a:t>
              </a:r>
            </a:p>
          </p:txBody>
        </p:sp>
        <p:sp>
          <p:nvSpPr>
            <p:cNvPr id="35" name="Freeform 34"/>
            <p:cNvSpPr/>
            <p:nvPr/>
          </p:nvSpPr>
          <p:spPr>
            <a:xfrm>
              <a:off x="7590995" y="4486573"/>
              <a:ext cx="993321" cy="1193983"/>
            </a:xfrm>
            <a:custGeom>
              <a:avLst/>
              <a:gdLst>
                <a:gd name="connsiteX0" fmla="*/ 0 w 1383900"/>
                <a:gd name="connsiteY0" fmla="*/ 0 h 1368000"/>
                <a:gd name="connsiteX1" fmla="*/ 1383900 w 1383900"/>
                <a:gd name="connsiteY1" fmla="*/ 0 h 1368000"/>
                <a:gd name="connsiteX2" fmla="*/ 1383900 w 1383900"/>
                <a:gd name="connsiteY2" fmla="*/ 1368000 h 1368000"/>
                <a:gd name="connsiteX3" fmla="*/ 0 w 1383900"/>
                <a:gd name="connsiteY3" fmla="*/ 1368000 h 1368000"/>
                <a:gd name="connsiteX4" fmla="*/ 0 w 1383900"/>
                <a:gd name="connsiteY4" fmla="*/ 0 h 136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3900" h="1368000">
                  <a:moveTo>
                    <a:pt x="0" y="0"/>
                  </a:moveTo>
                  <a:lnTo>
                    <a:pt x="1383900" y="0"/>
                  </a:lnTo>
                  <a:lnTo>
                    <a:pt x="1383900" y="1368000"/>
                  </a:lnTo>
                  <a:lnTo>
                    <a:pt x="0" y="1368000"/>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68580" rIns="0" bIns="0" numCol="1" spcCol="1270" anchor="t" anchorCtr="0">
              <a:noAutofit/>
            </a:bodyPr>
            <a:lstStyle/>
            <a:p>
              <a:pPr marL="180975" indent="-95250" defTabSz="889000">
                <a:lnSpc>
                  <a:spcPts val="1400"/>
                </a:lnSpc>
                <a:buFont typeface="Arial" panose="020B0604020202020204" pitchFamily="34" charset="0"/>
                <a:buChar char="•"/>
              </a:pPr>
              <a:r>
                <a:rPr lang="en-GB" sz="1300" dirty="0" err="1">
                  <a:solidFill>
                    <a:srgbClr val="FFFFFF"/>
                  </a:solidFill>
                </a:rPr>
                <a:t>Btec</a:t>
              </a:r>
              <a:endParaRPr lang="en-GB" sz="1300" dirty="0">
                <a:solidFill>
                  <a:srgbClr val="FFFFFF"/>
                </a:solidFill>
              </a:endParaRPr>
            </a:p>
            <a:p>
              <a:pPr marL="180975" indent="-95250" defTabSz="889000">
                <a:lnSpc>
                  <a:spcPts val="1400"/>
                </a:lnSpc>
                <a:buFont typeface="Arial" panose="020B0604020202020204" pitchFamily="34" charset="0"/>
                <a:buChar char="•"/>
              </a:pPr>
              <a:r>
                <a:rPr lang="en-GB" sz="1300" dirty="0" smtClean="0">
                  <a:solidFill>
                    <a:srgbClr val="FFFFFF"/>
                  </a:solidFill>
                </a:rPr>
                <a:t>Apprentice-ships</a:t>
              </a:r>
              <a:endParaRPr lang="en-GB" sz="1300" dirty="0">
                <a:solidFill>
                  <a:srgbClr val="FFFFFF"/>
                </a:solidFill>
              </a:endParaRPr>
            </a:p>
          </p:txBody>
        </p:sp>
      </p:grpSp>
      <p:grpSp>
        <p:nvGrpSpPr>
          <p:cNvPr id="4" name="Group 7"/>
          <p:cNvGrpSpPr/>
          <p:nvPr/>
        </p:nvGrpSpPr>
        <p:grpSpPr>
          <a:xfrm>
            <a:off x="542549" y="1619249"/>
            <a:ext cx="1633785" cy="4206324"/>
            <a:chOff x="922689" y="1531279"/>
            <a:chExt cx="1633785" cy="4206324"/>
          </a:xfrm>
        </p:grpSpPr>
        <p:sp>
          <p:nvSpPr>
            <p:cNvPr id="28" name="Freeform 27"/>
            <p:cNvSpPr/>
            <p:nvPr/>
          </p:nvSpPr>
          <p:spPr>
            <a:xfrm>
              <a:off x="922690" y="3188030"/>
              <a:ext cx="1617946" cy="1223611"/>
            </a:xfrm>
            <a:custGeom>
              <a:avLst/>
              <a:gdLst>
                <a:gd name="connsiteX0" fmla="*/ 0 w 1680197"/>
                <a:gd name="connsiteY0" fmla="*/ 0 h 1368000"/>
                <a:gd name="connsiteX1" fmla="*/ 1680197 w 1680197"/>
                <a:gd name="connsiteY1" fmla="*/ 0 h 1368000"/>
                <a:gd name="connsiteX2" fmla="*/ 1680197 w 1680197"/>
                <a:gd name="connsiteY2" fmla="*/ 1368000 h 1368000"/>
                <a:gd name="connsiteX3" fmla="*/ 0 w 1680197"/>
                <a:gd name="connsiteY3" fmla="*/ 1368000 h 1368000"/>
                <a:gd name="connsiteX4" fmla="*/ 0 w 1680197"/>
                <a:gd name="connsiteY4" fmla="*/ 0 h 136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197" h="1368000">
                  <a:moveTo>
                    <a:pt x="0" y="0"/>
                  </a:moveTo>
                  <a:lnTo>
                    <a:pt x="1680197" y="0"/>
                  </a:lnTo>
                  <a:lnTo>
                    <a:pt x="1680197" y="1368000"/>
                  </a:lnTo>
                  <a:lnTo>
                    <a:pt x="0" y="1368000"/>
                  </a:lnTo>
                  <a:lnTo>
                    <a:pt x="0" y="0"/>
                  </a:lnTo>
                  <a:close/>
                </a:path>
              </a:pathLst>
            </a:custGeom>
            <a:solidFill>
              <a:schemeClr val="accent1"/>
            </a:solid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44000" tIns="75438" rIns="0" bIns="0" numCol="1" spcCol="1270" anchor="t" anchorCtr="0">
              <a:noAutofit/>
            </a:bodyPr>
            <a:lstStyle/>
            <a:p>
              <a:pPr defTabSz="977900">
                <a:lnSpc>
                  <a:spcPct val="95000"/>
                </a:lnSpc>
                <a:spcAft>
                  <a:spcPts val="0"/>
                </a:spcAft>
              </a:pPr>
              <a:r>
                <a:rPr lang="en-GB" sz="1600" b="1" dirty="0">
                  <a:solidFill>
                    <a:srgbClr val="FFFFFF"/>
                  </a:solidFill>
                </a:rPr>
                <a:t>Professional</a:t>
              </a:r>
            </a:p>
          </p:txBody>
        </p:sp>
        <p:sp>
          <p:nvSpPr>
            <p:cNvPr id="41" name="Freeform 40"/>
            <p:cNvSpPr/>
            <p:nvPr/>
          </p:nvSpPr>
          <p:spPr>
            <a:xfrm>
              <a:off x="922689" y="4386704"/>
              <a:ext cx="1633785" cy="1350899"/>
            </a:xfrm>
            <a:custGeom>
              <a:avLst/>
              <a:gdLst>
                <a:gd name="connsiteX0" fmla="*/ 0 w 1680197"/>
                <a:gd name="connsiteY0" fmla="*/ 0 h 1368000"/>
                <a:gd name="connsiteX1" fmla="*/ 1680197 w 1680197"/>
                <a:gd name="connsiteY1" fmla="*/ 0 h 1368000"/>
                <a:gd name="connsiteX2" fmla="*/ 1680197 w 1680197"/>
                <a:gd name="connsiteY2" fmla="*/ 1368000 h 1368000"/>
                <a:gd name="connsiteX3" fmla="*/ 0 w 1680197"/>
                <a:gd name="connsiteY3" fmla="*/ 1368000 h 1368000"/>
                <a:gd name="connsiteX4" fmla="*/ 0 w 1680197"/>
                <a:gd name="connsiteY4" fmla="*/ 0 h 136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197" h="1368000">
                  <a:moveTo>
                    <a:pt x="0" y="0"/>
                  </a:moveTo>
                  <a:lnTo>
                    <a:pt x="1680197" y="0"/>
                  </a:lnTo>
                  <a:lnTo>
                    <a:pt x="1680197" y="1368000"/>
                  </a:lnTo>
                  <a:lnTo>
                    <a:pt x="0" y="1368000"/>
                  </a:lnTo>
                  <a:lnTo>
                    <a:pt x="0" y="0"/>
                  </a:lnTo>
                  <a:close/>
                </a:path>
              </a:pathLst>
            </a:custGeom>
            <a:solidFill>
              <a:schemeClr val="accent6"/>
            </a:solid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44000" tIns="75438" rIns="0" bIns="0" numCol="1" spcCol="1270" anchor="t" anchorCtr="0">
              <a:noAutofit/>
            </a:bodyPr>
            <a:lstStyle/>
            <a:p>
              <a:pPr defTabSz="977900">
                <a:lnSpc>
                  <a:spcPct val="95000"/>
                </a:lnSpc>
                <a:spcAft>
                  <a:spcPts val="3000"/>
                </a:spcAft>
              </a:pPr>
              <a:r>
                <a:rPr lang="en-GB" sz="1600" b="1" dirty="0">
                  <a:solidFill>
                    <a:srgbClr val="FFFFFF"/>
                  </a:solidFill>
                </a:rPr>
                <a:t>Managerial</a:t>
              </a:r>
            </a:p>
            <a:p>
              <a:pPr defTabSz="977900">
                <a:lnSpc>
                  <a:spcPct val="95000"/>
                </a:lnSpc>
                <a:spcAft>
                  <a:spcPts val="0"/>
                </a:spcAft>
              </a:pPr>
              <a:r>
                <a:rPr lang="en-GB" sz="1600" b="1" dirty="0">
                  <a:solidFill>
                    <a:srgbClr val="FFFFFF"/>
                  </a:solidFill>
                </a:rPr>
                <a:t>Operational</a:t>
              </a:r>
              <a:br>
                <a:rPr lang="en-GB" sz="1600" b="1" dirty="0">
                  <a:solidFill>
                    <a:srgbClr val="FFFFFF"/>
                  </a:solidFill>
                </a:rPr>
              </a:br>
              <a:r>
                <a:rPr lang="en-GB" sz="1600" b="1" dirty="0">
                  <a:solidFill>
                    <a:srgbClr val="FFFFFF"/>
                  </a:solidFill>
                </a:rPr>
                <a:t>Tactical</a:t>
              </a:r>
            </a:p>
          </p:txBody>
        </p:sp>
        <p:sp>
          <p:nvSpPr>
            <p:cNvPr id="15" name="Freeform 14"/>
            <p:cNvSpPr/>
            <p:nvPr/>
          </p:nvSpPr>
          <p:spPr>
            <a:xfrm>
              <a:off x="938526" y="2072030"/>
              <a:ext cx="1617948" cy="1116000"/>
            </a:xfrm>
            <a:custGeom>
              <a:avLst/>
              <a:gdLst>
                <a:gd name="connsiteX0" fmla="*/ 0 w 1680197"/>
                <a:gd name="connsiteY0" fmla="*/ 0 h 1368000"/>
                <a:gd name="connsiteX1" fmla="*/ 1680197 w 1680197"/>
                <a:gd name="connsiteY1" fmla="*/ 0 h 1368000"/>
                <a:gd name="connsiteX2" fmla="*/ 1680197 w 1680197"/>
                <a:gd name="connsiteY2" fmla="*/ 1368000 h 1368000"/>
                <a:gd name="connsiteX3" fmla="*/ 0 w 1680197"/>
                <a:gd name="connsiteY3" fmla="*/ 1368000 h 1368000"/>
                <a:gd name="connsiteX4" fmla="*/ 0 w 1680197"/>
                <a:gd name="connsiteY4" fmla="*/ 0 h 136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197" h="1368000">
                  <a:moveTo>
                    <a:pt x="0" y="0"/>
                  </a:moveTo>
                  <a:lnTo>
                    <a:pt x="1680197" y="0"/>
                  </a:lnTo>
                  <a:lnTo>
                    <a:pt x="1680197" y="1368000"/>
                  </a:lnTo>
                  <a:lnTo>
                    <a:pt x="0" y="1368000"/>
                  </a:lnTo>
                  <a:lnTo>
                    <a:pt x="0" y="0"/>
                  </a:lnTo>
                  <a:close/>
                </a:path>
              </a:pathLst>
            </a:custGeom>
            <a:solidFill>
              <a:schemeClr val="accent2"/>
            </a:solid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44000" tIns="75438" rIns="0" bIns="0" numCol="1" spcCol="1270" anchor="t" anchorCtr="0">
              <a:noAutofit/>
            </a:bodyPr>
            <a:lstStyle/>
            <a:p>
              <a:pPr defTabSz="977900">
                <a:lnSpc>
                  <a:spcPct val="95000"/>
                </a:lnSpc>
                <a:spcAft>
                  <a:spcPts val="0"/>
                </a:spcAft>
              </a:pPr>
              <a:r>
                <a:rPr lang="en-GB" sz="1600" b="1" dirty="0">
                  <a:solidFill>
                    <a:srgbClr val="FFFFFF"/>
                  </a:solidFill>
                </a:rPr>
                <a:t>Advanced Professional</a:t>
              </a:r>
            </a:p>
          </p:txBody>
        </p:sp>
        <p:sp>
          <p:nvSpPr>
            <p:cNvPr id="58" name="Round Same Side Corner Rectangle 57"/>
            <p:cNvSpPr/>
            <p:nvPr/>
          </p:nvSpPr>
          <p:spPr bwMode="auto">
            <a:xfrm>
              <a:off x="922689" y="1531279"/>
              <a:ext cx="1617946" cy="4206323"/>
            </a:xfrm>
            <a:prstGeom prst="round2SameRect">
              <a:avLst>
                <a:gd name="adj1" fmla="val 8734"/>
                <a:gd name="adj2" fmla="val 0"/>
              </a:avLst>
            </a:prstGeom>
            <a:noFill/>
            <a:ln w="254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lnSpc>
                  <a:spcPct val="80000"/>
                </a:lnSpc>
              </a:pPr>
              <a:r>
                <a:rPr lang="en-GB" sz="1800" b="1" dirty="0">
                  <a:solidFill>
                    <a:srgbClr val="FFFFFF"/>
                  </a:solidFill>
                </a:rPr>
                <a:t>Global</a:t>
              </a:r>
              <a:br>
                <a:rPr lang="en-GB" sz="1800" b="1" dirty="0">
                  <a:solidFill>
                    <a:srgbClr val="FFFFFF"/>
                  </a:solidFill>
                </a:rPr>
              </a:br>
              <a:r>
                <a:rPr lang="en-GB" sz="1800" b="1" dirty="0">
                  <a:solidFill>
                    <a:srgbClr val="FFFFFF"/>
                  </a:solidFill>
                </a:rPr>
                <a:t>Standard</a:t>
              </a:r>
            </a:p>
          </p:txBody>
        </p:sp>
      </p:grpSp>
      <p:grpSp>
        <p:nvGrpSpPr>
          <p:cNvPr id="5" name="Group 5"/>
          <p:cNvGrpSpPr/>
          <p:nvPr/>
        </p:nvGrpSpPr>
        <p:grpSpPr>
          <a:xfrm>
            <a:off x="2333143" y="2160000"/>
            <a:ext cx="2696058" cy="3665573"/>
            <a:chOff x="2457670" y="2072030"/>
            <a:chExt cx="2696058" cy="3665573"/>
          </a:xfrm>
        </p:grpSpPr>
        <p:sp>
          <p:nvSpPr>
            <p:cNvPr id="42" name="Rectangle 41"/>
            <p:cNvSpPr/>
            <p:nvPr/>
          </p:nvSpPr>
          <p:spPr>
            <a:xfrm>
              <a:off x="2457670" y="4331630"/>
              <a:ext cx="2696057" cy="1405973"/>
            </a:xfrm>
            <a:prstGeom prst="rect">
              <a:avLst/>
            </a:prstGeom>
            <a:solidFill>
              <a:schemeClr val="accent6"/>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000" tIns="72010" rIns="93345" bIns="0" numCol="1" spcCol="1270" anchor="t" anchorCtr="0">
              <a:noAutofit/>
            </a:bodyPr>
            <a:lstStyle/>
            <a:p>
              <a:pPr defTabSz="977900">
                <a:lnSpc>
                  <a:spcPct val="95000"/>
                </a:lnSpc>
                <a:spcAft>
                  <a:spcPts val="0"/>
                </a:spcAft>
              </a:pPr>
              <a:r>
                <a:rPr lang="en-GB" sz="1600" b="1" dirty="0">
                  <a:solidFill>
                    <a:srgbClr val="FFFFFF"/>
                  </a:solidFill>
                </a:rPr>
                <a:t>Pre-licence</a:t>
              </a:r>
            </a:p>
          </p:txBody>
        </p:sp>
        <p:sp>
          <p:nvSpPr>
            <p:cNvPr id="29" name="Rectangle 28"/>
            <p:cNvSpPr/>
            <p:nvPr/>
          </p:nvSpPr>
          <p:spPr>
            <a:xfrm>
              <a:off x="2486728" y="3417230"/>
              <a:ext cx="2667000" cy="914400"/>
            </a:xfrm>
            <a:prstGeom prst="rect">
              <a:avLst/>
            </a:prstGeom>
            <a:solidFill>
              <a:srgbClr val="00CCFF"/>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000" tIns="72010" rIns="93345" bIns="0" numCol="1" spcCol="1270" anchor="t" anchorCtr="0">
              <a:noAutofit/>
            </a:bodyPr>
            <a:lstStyle/>
            <a:p>
              <a:pPr defTabSz="977900">
                <a:lnSpc>
                  <a:spcPct val="95000"/>
                </a:lnSpc>
                <a:spcAft>
                  <a:spcPts val="0"/>
                </a:spcAft>
              </a:pPr>
              <a:r>
                <a:rPr lang="en-GB" sz="1600" b="1" dirty="0" smtClean="0">
                  <a:solidFill>
                    <a:srgbClr val="FFFFFF"/>
                  </a:solidFill>
                </a:rPr>
                <a:t>Licence</a:t>
              </a:r>
              <a:endParaRPr lang="en-GB" sz="1600" b="1" dirty="0">
                <a:solidFill>
                  <a:srgbClr val="FFFFFF"/>
                </a:solidFill>
              </a:endParaRPr>
            </a:p>
            <a:p>
              <a:pPr defTabSz="977900">
                <a:lnSpc>
                  <a:spcPct val="95000"/>
                </a:lnSpc>
                <a:spcAft>
                  <a:spcPts val="0"/>
                </a:spcAft>
              </a:pPr>
              <a:r>
                <a:rPr lang="en-GB" sz="1600" dirty="0">
                  <a:solidFill>
                    <a:srgbClr val="FFFFFF"/>
                  </a:solidFill>
                </a:rPr>
                <a:t>(</a:t>
              </a:r>
              <a:r>
                <a:rPr lang="en-GB" sz="1600" dirty="0" err="1">
                  <a:solidFill>
                    <a:srgbClr val="FFFFFF"/>
                  </a:solidFill>
                </a:rPr>
                <a:t>Hons</a:t>
              </a:r>
              <a:r>
                <a:rPr lang="en-GB" sz="1600" dirty="0">
                  <a:solidFill>
                    <a:srgbClr val="FFFFFF"/>
                  </a:solidFill>
                </a:rPr>
                <a:t> Degree equivalent)</a:t>
              </a:r>
            </a:p>
          </p:txBody>
        </p:sp>
        <p:sp>
          <p:nvSpPr>
            <p:cNvPr id="16" name="Rectangle 15"/>
            <p:cNvSpPr/>
            <p:nvPr/>
          </p:nvSpPr>
          <p:spPr>
            <a:xfrm>
              <a:off x="2486727" y="2072030"/>
              <a:ext cx="2667001" cy="1345200"/>
            </a:xfrm>
            <a:prstGeom prst="rect">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4000" tIns="72010" rIns="288000" bIns="0" numCol="1" spcCol="1270" anchor="t" anchorCtr="0">
              <a:noAutofit/>
            </a:bodyPr>
            <a:lstStyle/>
            <a:p>
              <a:pPr algn="ctr" defTabSz="977900"/>
              <a:r>
                <a:rPr lang="en-GB" sz="1600" b="1" dirty="0" smtClean="0">
                  <a:solidFill>
                    <a:srgbClr val="FFFFFF"/>
                  </a:solidFill>
                </a:rPr>
                <a:t> Regulation’ </a:t>
              </a:r>
            </a:p>
            <a:p>
              <a:pPr algn="ctr" defTabSz="977900"/>
              <a:r>
                <a:rPr lang="en-GB" sz="1600" b="1" dirty="0" smtClean="0">
                  <a:solidFill>
                    <a:srgbClr val="FFFFFF"/>
                  </a:solidFill>
                </a:rPr>
                <a:t>Advanced Licence</a:t>
              </a:r>
            </a:p>
            <a:p>
              <a:pPr defTabSz="977900">
                <a:lnSpc>
                  <a:spcPct val="95000"/>
                </a:lnSpc>
                <a:spcAft>
                  <a:spcPts val="0"/>
                </a:spcAft>
              </a:pPr>
              <a:r>
                <a:rPr lang="en-GB" sz="1600" b="1" dirty="0" smtClean="0">
                  <a:solidFill>
                    <a:srgbClr val="FFFFFF"/>
                  </a:solidFill>
                </a:rPr>
                <a:t>Chartered </a:t>
              </a:r>
              <a:r>
                <a:rPr lang="en-GB" sz="1600" dirty="0">
                  <a:solidFill>
                    <a:srgbClr val="FFFFFF"/>
                  </a:solidFill>
                </a:rPr>
                <a:t>(Postgraduate Diploma equivalent)</a:t>
              </a:r>
            </a:p>
          </p:txBody>
        </p:sp>
      </p:grpSp>
      <p:sp>
        <p:nvSpPr>
          <p:cNvPr id="7" name="Title 6"/>
          <p:cNvSpPr>
            <a:spLocks noGrp="1"/>
          </p:cNvSpPr>
          <p:nvPr>
            <p:ph type="title"/>
          </p:nvPr>
        </p:nvSpPr>
        <p:spPr/>
        <p:txBody>
          <a:bodyPr>
            <a:normAutofit fontScale="90000"/>
          </a:bodyPr>
          <a:lstStyle/>
          <a:p>
            <a:r>
              <a:rPr lang="en-GB" dirty="0">
                <a:solidFill>
                  <a:schemeClr val="tx1"/>
                </a:solidFill>
              </a:rPr>
              <a:t>Alignment of the </a:t>
            </a:r>
            <a:r>
              <a:rPr lang="en-GB" dirty="0" smtClean="0">
                <a:solidFill>
                  <a:schemeClr val="tx1"/>
                </a:solidFill>
              </a:rPr>
              <a:t>Standard</a:t>
            </a:r>
            <a:endParaRPr lang="en-GB" dirty="0">
              <a:solidFill>
                <a:schemeClr val="tx1"/>
              </a:solidFill>
            </a:endParaRPr>
          </a:p>
        </p:txBody>
      </p:sp>
      <p:sp>
        <p:nvSpPr>
          <p:cNvPr id="10" name="Text Placeholder 9"/>
          <p:cNvSpPr>
            <a:spLocks noGrp="1"/>
          </p:cNvSpPr>
          <p:nvPr>
            <p:ph sz="quarter" idx="14"/>
          </p:nvPr>
        </p:nvSpPr>
        <p:spPr>
          <a:prstGeom prst="rect">
            <a:avLst/>
          </a:prstGeom>
        </p:spPr>
        <p:txBody>
          <a:bodyPr/>
          <a:lstStyle/>
          <a:p>
            <a:r>
              <a:rPr lang="en-GB" dirty="0" smtClean="0">
                <a:solidFill>
                  <a:schemeClr val="tx1"/>
                </a:solidFill>
              </a:rPr>
              <a:t>Licensing the Profession</a:t>
            </a:r>
            <a:endParaRPr lang="en-GB" dirty="0">
              <a:solidFill>
                <a:schemeClr val="tx1"/>
              </a:solidFill>
            </a:endParaRPr>
          </a:p>
        </p:txBody>
      </p:sp>
      <p:sp>
        <p:nvSpPr>
          <p:cNvPr id="33" name="Flowchart: Extract 32"/>
          <p:cNvSpPr/>
          <p:nvPr/>
        </p:nvSpPr>
        <p:spPr bwMode="auto">
          <a:xfrm rot="5400000">
            <a:off x="4855526" y="3741167"/>
            <a:ext cx="396000" cy="324000"/>
          </a:xfrm>
          <a:prstGeom prst="flowChartExtract">
            <a:avLst/>
          </a:prstGeom>
          <a:solidFill>
            <a:schemeClr val="bg1"/>
          </a:solidFill>
          <a:ln>
            <a:solidFill>
              <a:srgbClr val="003366"/>
            </a:solidFill>
          </a:ln>
          <a:effectLst>
            <a:outerShdw blurRad="63500" sx="102000" sy="102000" algn="ctr" rotWithShape="0">
              <a:prstClr val="black">
                <a:alpha val="40000"/>
              </a:prstClr>
            </a:outerShdw>
          </a:effectLst>
        </p:spPr>
        <p:style>
          <a:lnRef idx="2">
            <a:schemeClr val="accent1">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20" name="Flowchart: Extract 19"/>
          <p:cNvSpPr/>
          <p:nvPr/>
        </p:nvSpPr>
        <p:spPr bwMode="auto">
          <a:xfrm rot="5400000">
            <a:off x="4855526" y="2515613"/>
            <a:ext cx="396000" cy="324000"/>
          </a:xfrm>
          <a:prstGeom prst="flowChartExtract">
            <a:avLst/>
          </a:prstGeom>
          <a:solidFill>
            <a:schemeClr val="bg1"/>
          </a:solidFill>
          <a:ln>
            <a:solidFill>
              <a:srgbClr val="B2015C"/>
            </a:solidFill>
          </a:ln>
          <a:effectLst>
            <a:outerShdw blurRad="63500" sx="102000" sy="102000" algn="ctr" rotWithShape="0">
              <a:prstClr val="black">
                <a:alpha val="40000"/>
              </a:prstClr>
            </a:outerShdw>
          </a:effectLst>
        </p:spPr>
        <p:style>
          <a:lnRef idx="2">
            <a:schemeClr val="accent1">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46" name="Flowchart: Extract 45"/>
          <p:cNvSpPr/>
          <p:nvPr/>
        </p:nvSpPr>
        <p:spPr bwMode="auto">
          <a:xfrm rot="5400000">
            <a:off x="4855526" y="4909665"/>
            <a:ext cx="396000" cy="324000"/>
          </a:xfrm>
          <a:prstGeom prst="flowChartExtract">
            <a:avLst/>
          </a:prstGeom>
          <a:solidFill>
            <a:schemeClr val="bg1"/>
          </a:solidFill>
          <a:ln>
            <a:solidFill>
              <a:schemeClr val="accent6"/>
            </a:solidFill>
          </a:ln>
          <a:effectLst>
            <a:outerShdw blurRad="63500" sx="102000" sy="102000" algn="ctr" rotWithShape="0">
              <a:prstClr val="black">
                <a:alpha val="40000"/>
              </a:prstClr>
            </a:outerShdw>
          </a:effectLst>
        </p:spPr>
        <p:style>
          <a:lnRef idx="2">
            <a:schemeClr val="accent1">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43" name="Flowchart: Extract 42"/>
          <p:cNvSpPr/>
          <p:nvPr/>
        </p:nvSpPr>
        <p:spPr bwMode="auto">
          <a:xfrm rot="16200000">
            <a:off x="2042132" y="4921723"/>
            <a:ext cx="396000" cy="324819"/>
          </a:xfrm>
          <a:prstGeom prst="flowChartExtract">
            <a:avLst/>
          </a:prstGeom>
          <a:solidFill>
            <a:schemeClr val="bg1"/>
          </a:solidFill>
          <a:ln>
            <a:solidFill>
              <a:schemeClr val="accent6"/>
            </a:solidFill>
          </a:ln>
          <a:effectLst>
            <a:outerShdw blurRad="63500" sx="102000" sy="102000" algn="ctr" rotWithShape="0">
              <a:prstClr val="black">
                <a:alpha val="40000"/>
              </a:prstClr>
            </a:outerShdw>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Flowchart: Extract 29"/>
          <p:cNvSpPr/>
          <p:nvPr/>
        </p:nvSpPr>
        <p:spPr bwMode="auto">
          <a:xfrm rot="16200000">
            <a:off x="2042132" y="3740758"/>
            <a:ext cx="396000" cy="324819"/>
          </a:xfrm>
          <a:prstGeom prst="flowChartExtract">
            <a:avLst/>
          </a:prstGeom>
          <a:ln>
            <a:solidFill>
              <a:srgbClr val="003366"/>
            </a:solidFill>
          </a:ln>
          <a:effectLst>
            <a:outerShdw blurRad="63500" sx="102000" sy="102000" algn="ctr" rotWithShape="0">
              <a:prstClr val="black">
                <a:alpha val="40000"/>
              </a:prstClr>
            </a:outerShdw>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7" name="Flowchart: Extract 16"/>
          <p:cNvSpPr/>
          <p:nvPr/>
        </p:nvSpPr>
        <p:spPr bwMode="auto">
          <a:xfrm rot="16200000">
            <a:off x="2042132" y="2527672"/>
            <a:ext cx="396000" cy="324819"/>
          </a:xfrm>
          <a:prstGeom prst="flowChartExtract">
            <a:avLst/>
          </a:prstGeom>
          <a:ln>
            <a:solidFill>
              <a:srgbClr val="B2015C"/>
            </a:solidFill>
          </a:ln>
          <a:effectLst>
            <a:outerShdw blurRad="63500" sx="102000" sy="102000" algn="ctr" rotWithShape="0">
              <a:prstClr val="black">
                <a:alpha val="40000"/>
              </a:prstClr>
            </a:outerShdw>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 xmlns:p14="http://schemas.microsoft.com/office/powerpoint/2010/main" val="18805816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22" presetClass="entr" presetSubtype="2"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right)">
                                      <p:cBhvr>
                                        <p:cTn id="25" dur="500"/>
                                        <p:tgtEl>
                                          <p:spTgt spid="17"/>
                                        </p:tgtEl>
                                      </p:cBhvr>
                                    </p:animEffect>
                                  </p:childTnLst>
                                </p:cTn>
                              </p:par>
                              <p:par>
                                <p:cTn id="26" presetID="22" presetClass="entr" presetSubtype="2" fill="hold"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right)">
                                      <p:cBhvr>
                                        <p:cTn id="28" dur="500"/>
                                        <p:tgtEl>
                                          <p:spTgt spid="30"/>
                                        </p:tgtEl>
                                      </p:cBhvr>
                                    </p:animEffect>
                                  </p:childTnLst>
                                </p:cTn>
                              </p:par>
                              <p:par>
                                <p:cTn id="29" presetID="22" presetClass="entr" presetSubtype="2"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ipe(right)">
                                      <p:cBhvr>
                                        <p:cTn id="31" dur="500"/>
                                        <p:tgtEl>
                                          <p:spTgt spid="43"/>
                                        </p:tgtEl>
                                      </p:cBhvr>
                                    </p:animEffect>
                                  </p:childTnLst>
                                </p:cTn>
                              </p:par>
                            </p:childTnLst>
                          </p:cTn>
                        </p:par>
                        <p:par>
                          <p:cTn id="32" fill="hold">
                            <p:stCondLst>
                              <p:cond delay="1500"/>
                            </p:stCondLst>
                            <p:childTnLst>
                              <p:par>
                                <p:cTn id="33" presetID="22" presetClass="entr" presetSubtype="8" fill="hold"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par>
                                <p:cTn id="36" presetID="22" presetClass="entr" presetSubtype="8" fill="hold"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wipe(left)">
                                      <p:cBhvr>
                                        <p:cTn id="38" dur="500"/>
                                        <p:tgtEl>
                                          <p:spTgt spid="33"/>
                                        </p:tgtEl>
                                      </p:cBhvr>
                                    </p:animEffect>
                                  </p:childTnLst>
                                </p:cTn>
                              </p:par>
                              <p:par>
                                <p:cTn id="39" presetID="22" presetClass="entr" presetSubtype="8" fill="hold" nodeType="with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wipe(left)">
                                      <p:cBhvr>
                                        <p:cTn id="4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bwMode="gray"/>
        <p:txBody>
          <a:bodyPr>
            <a:normAutofit fontScale="90000"/>
          </a:bodyPr>
          <a:lstStyle/>
          <a:p>
            <a:r>
              <a:rPr lang="en-GB" dirty="0" smtClean="0">
                <a:solidFill>
                  <a:schemeClr val="tx1"/>
                </a:solidFill>
              </a:rPr>
              <a:t>CIPS Qualifications</a:t>
            </a:r>
            <a:endParaRPr lang="en-GB" dirty="0">
              <a:solidFill>
                <a:schemeClr val="tx1"/>
              </a:solidFill>
            </a:endParaRPr>
          </a:p>
        </p:txBody>
      </p:sp>
      <p:sp>
        <p:nvSpPr>
          <p:cNvPr id="39" name="Rectangle 38"/>
          <p:cNvSpPr/>
          <p:nvPr/>
        </p:nvSpPr>
        <p:spPr bwMode="gray">
          <a:xfrm>
            <a:off x="381000" y="990600"/>
            <a:ext cx="7391400" cy="4648200"/>
          </a:xfrm>
          <a:prstGeom prst="rect">
            <a:avLst/>
          </a:prstGeom>
          <a:noFill/>
          <a:ln w="9525" cap="flat" cmpd="sng" algn="ctr">
            <a:noFill/>
            <a:prstDash val="solid"/>
            <a:round/>
            <a:headEnd type="none" w="med" len="med"/>
            <a:tailEnd type="none" w="med" len="med"/>
          </a:ln>
          <a:effectLst/>
        </p:spPr>
        <p:txBody>
          <a:bodyPr vert="horz" wrap="square" lIns="144000" tIns="144000" rIns="91440" bIns="45720" numCol="1" rtlCol="0" anchor="t" anchorCtr="0" compatLnSpc="1">
            <a:prstTxWarp prst="textNoShape">
              <a:avLst/>
            </a:prstTxWarp>
          </a:bodyPr>
          <a:lstStyle/>
          <a:p>
            <a:pPr>
              <a:spcBef>
                <a:spcPts val="0"/>
              </a:spcBef>
              <a:spcAft>
                <a:spcPts val="6000"/>
              </a:spcAft>
            </a:pPr>
            <a:r>
              <a:rPr lang="en-GB" sz="2200" b="1" kern="0" dirty="0" smtClean="0">
                <a:latin typeface="Calibri"/>
              </a:rPr>
              <a:t>The globally recognised standard for procurement and supply professionals</a:t>
            </a:r>
            <a:endParaRPr lang="en-GB" sz="2300" b="1" kern="0" dirty="0" smtClean="0">
              <a:latin typeface="Calibri"/>
            </a:endParaRPr>
          </a:p>
          <a:p>
            <a:pPr marL="268288" lvl="0" indent="-268288">
              <a:spcBef>
                <a:spcPts val="0"/>
              </a:spcBef>
              <a:spcAft>
                <a:spcPts val="600"/>
              </a:spcAft>
              <a:buFont typeface="Symbol" pitchFamily="18" charset="2"/>
              <a:buChar char="·"/>
            </a:pPr>
            <a:r>
              <a:rPr lang="en-GB" sz="2300" b="1" kern="0" dirty="0" smtClean="0">
                <a:latin typeface="Calibri"/>
              </a:rPr>
              <a:t>Raising standards</a:t>
            </a:r>
          </a:p>
          <a:p>
            <a:pPr marL="268288" lvl="0" indent="-268288">
              <a:spcBef>
                <a:spcPts val="0"/>
              </a:spcBef>
              <a:spcAft>
                <a:spcPts val="600"/>
              </a:spcAft>
              <a:buFont typeface="Symbol" pitchFamily="18" charset="2"/>
              <a:buChar char="·"/>
            </a:pPr>
            <a:r>
              <a:rPr lang="en-GB" sz="2300" b="1" kern="0" dirty="0" smtClean="0">
                <a:latin typeface="Calibri"/>
              </a:rPr>
              <a:t>Driving consistency in understanding</a:t>
            </a:r>
          </a:p>
          <a:p>
            <a:pPr marL="268288" lvl="0" indent="-268288">
              <a:spcBef>
                <a:spcPts val="0"/>
              </a:spcBef>
              <a:spcAft>
                <a:spcPts val="600"/>
              </a:spcAft>
              <a:buFont typeface="Symbol" pitchFamily="18" charset="2"/>
              <a:buChar char="·"/>
            </a:pPr>
            <a:r>
              <a:rPr lang="en-GB" sz="2300" b="1" kern="0" dirty="0" smtClean="0">
                <a:latin typeface="Calibri"/>
              </a:rPr>
              <a:t>Increasing innovation</a:t>
            </a:r>
          </a:p>
          <a:p>
            <a:pPr marL="268288" lvl="0" indent="-268288">
              <a:spcBef>
                <a:spcPts val="0"/>
              </a:spcBef>
              <a:spcAft>
                <a:spcPts val="600"/>
              </a:spcAft>
              <a:buFont typeface="Symbol" pitchFamily="18" charset="2"/>
              <a:buChar char="·"/>
            </a:pPr>
            <a:r>
              <a:rPr lang="en-GB" sz="2300" b="1" kern="0" dirty="0" smtClean="0">
                <a:latin typeface="Calibri"/>
              </a:rPr>
              <a:t>Motivating and rewarding</a:t>
            </a:r>
            <a:endParaRPr lang="en-GB" sz="2300" b="1" kern="0" dirty="0">
              <a:latin typeface="Calibri"/>
            </a:endParaRPr>
          </a:p>
        </p:txBody>
      </p:sp>
    </p:spTree>
    <p:extLst>
      <p:ext uri="{BB962C8B-B14F-4D97-AF65-F5344CB8AC3E}">
        <p14:creationId xmlns="" xmlns:p14="http://schemas.microsoft.com/office/powerpoint/2010/main" val="37844270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5"/>
          <p:cNvGrpSpPr/>
          <p:nvPr/>
        </p:nvGrpSpPr>
        <p:grpSpPr>
          <a:xfrm>
            <a:off x="1495567" y="2183822"/>
            <a:ext cx="6079421" cy="2913369"/>
            <a:chOff x="1495567" y="2124447"/>
            <a:chExt cx="6079421" cy="2913369"/>
          </a:xfrm>
        </p:grpSpPr>
        <p:grpSp>
          <p:nvGrpSpPr>
            <p:cNvPr id="5" name="Group 1038"/>
            <p:cNvGrpSpPr/>
            <p:nvPr/>
          </p:nvGrpSpPr>
          <p:grpSpPr>
            <a:xfrm>
              <a:off x="1495567" y="2124447"/>
              <a:ext cx="4019408" cy="2913369"/>
              <a:chOff x="1495567" y="2124447"/>
              <a:chExt cx="4019408" cy="2913369"/>
            </a:xfrm>
          </p:grpSpPr>
          <p:sp>
            <p:nvSpPr>
              <p:cNvPr id="11" name="Rounded Rectangle 6"/>
              <p:cNvSpPr/>
              <p:nvPr/>
            </p:nvSpPr>
            <p:spPr bwMode="auto">
              <a:xfrm>
                <a:off x="1619250" y="2247899"/>
                <a:ext cx="3895725" cy="2700000"/>
              </a:xfrm>
              <a:custGeom>
                <a:avLst/>
                <a:gdLst>
                  <a:gd name="connsiteX0" fmla="*/ 0 w 3705225"/>
                  <a:gd name="connsiteY0" fmla="*/ 72678 h 2990850"/>
                  <a:gd name="connsiteX1" fmla="*/ 72678 w 3705225"/>
                  <a:gd name="connsiteY1" fmla="*/ 0 h 2990850"/>
                  <a:gd name="connsiteX2" fmla="*/ 3632547 w 3705225"/>
                  <a:gd name="connsiteY2" fmla="*/ 0 h 2990850"/>
                  <a:gd name="connsiteX3" fmla="*/ 3705225 w 3705225"/>
                  <a:gd name="connsiteY3" fmla="*/ 72678 h 2990850"/>
                  <a:gd name="connsiteX4" fmla="*/ 3705225 w 3705225"/>
                  <a:gd name="connsiteY4" fmla="*/ 2918172 h 2990850"/>
                  <a:gd name="connsiteX5" fmla="*/ 3632547 w 3705225"/>
                  <a:gd name="connsiteY5" fmla="*/ 2990850 h 2990850"/>
                  <a:gd name="connsiteX6" fmla="*/ 72678 w 3705225"/>
                  <a:gd name="connsiteY6" fmla="*/ 2990850 h 2990850"/>
                  <a:gd name="connsiteX7" fmla="*/ 0 w 3705225"/>
                  <a:gd name="connsiteY7" fmla="*/ 2918172 h 2990850"/>
                  <a:gd name="connsiteX8" fmla="*/ 0 w 3705225"/>
                  <a:gd name="connsiteY8" fmla="*/ 72678 h 2990850"/>
                  <a:gd name="connsiteX0" fmla="*/ 72678 w 3705225"/>
                  <a:gd name="connsiteY0" fmla="*/ 2990850 h 3082290"/>
                  <a:gd name="connsiteX1" fmla="*/ 0 w 3705225"/>
                  <a:gd name="connsiteY1" fmla="*/ 2918172 h 3082290"/>
                  <a:gd name="connsiteX2" fmla="*/ 0 w 3705225"/>
                  <a:gd name="connsiteY2" fmla="*/ 72678 h 3082290"/>
                  <a:gd name="connsiteX3" fmla="*/ 72678 w 3705225"/>
                  <a:gd name="connsiteY3" fmla="*/ 0 h 3082290"/>
                  <a:gd name="connsiteX4" fmla="*/ 3632547 w 3705225"/>
                  <a:gd name="connsiteY4" fmla="*/ 0 h 3082290"/>
                  <a:gd name="connsiteX5" fmla="*/ 3705225 w 3705225"/>
                  <a:gd name="connsiteY5" fmla="*/ 72678 h 3082290"/>
                  <a:gd name="connsiteX6" fmla="*/ 3705225 w 3705225"/>
                  <a:gd name="connsiteY6" fmla="*/ 2918172 h 3082290"/>
                  <a:gd name="connsiteX7" fmla="*/ 3632547 w 3705225"/>
                  <a:gd name="connsiteY7" fmla="*/ 2990850 h 3082290"/>
                  <a:gd name="connsiteX8" fmla="*/ 164118 w 3705225"/>
                  <a:gd name="connsiteY8" fmla="*/ 3082290 h 3082290"/>
                  <a:gd name="connsiteX0" fmla="*/ 0 w 3705225"/>
                  <a:gd name="connsiteY0" fmla="*/ 2918172 h 3082290"/>
                  <a:gd name="connsiteX1" fmla="*/ 0 w 3705225"/>
                  <a:gd name="connsiteY1" fmla="*/ 72678 h 3082290"/>
                  <a:gd name="connsiteX2" fmla="*/ 72678 w 3705225"/>
                  <a:gd name="connsiteY2" fmla="*/ 0 h 3082290"/>
                  <a:gd name="connsiteX3" fmla="*/ 3632547 w 3705225"/>
                  <a:gd name="connsiteY3" fmla="*/ 0 h 3082290"/>
                  <a:gd name="connsiteX4" fmla="*/ 3705225 w 3705225"/>
                  <a:gd name="connsiteY4" fmla="*/ 72678 h 3082290"/>
                  <a:gd name="connsiteX5" fmla="*/ 3705225 w 3705225"/>
                  <a:gd name="connsiteY5" fmla="*/ 2918172 h 3082290"/>
                  <a:gd name="connsiteX6" fmla="*/ 3632547 w 3705225"/>
                  <a:gd name="connsiteY6" fmla="*/ 2990850 h 3082290"/>
                  <a:gd name="connsiteX7" fmla="*/ 164118 w 3705225"/>
                  <a:gd name="connsiteY7" fmla="*/ 3082290 h 3082290"/>
                  <a:gd name="connsiteX0" fmla="*/ 0 w 3705225"/>
                  <a:gd name="connsiteY0" fmla="*/ 2918172 h 2990850"/>
                  <a:gd name="connsiteX1" fmla="*/ 0 w 3705225"/>
                  <a:gd name="connsiteY1" fmla="*/ 72678 h 2990850"/>
                  <a:gd name="connsiteX2" fmla="*/ 72678 w 3705225"/>
                  <a:gd name="connsiteY2" fmla="*/ 0 h 2990850"/>
                  <a:gd name="connsiteX3" fmla="*/ 3632547 w 3705225"/>
                  <a:gd name="connsiteY3" fmla="*/ 0 h 2990850"/>
                  <a:gd name="connsiteX4" fmla="*/ 3705225 w 3705225"/>
                  <a:gd name="connsiteY4" fmla="*/ 72678 h 2990850"/>
                  <a:gd name="connsiteX5" fmla="*/ 3705225 w 3705225"/>
                  <a:gd name="connsiteY5" fmla="*/ 2918172 h 2990850"/>
                  <a:gd name="connsiteX6" fmla="*/ 3632547 w 3705225"/>
                  <a:gd name="connsiteY6" fmla="*/ 2990850 h 2990850"/>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705225 w 3705225"/>
                  <a:gd name="connsiteY5" fmla="*/ 2918172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5700 w 3705225"/>
                  <a:gd name="connsiteY5" fmla="*/ 866775 h 2918172"/>
                  <a:gd name="connsiteX6" fmla="*/ 3705225 w 3705225"/>
                  <a:gd name="connsiteY6" fmla="*/ 2918172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5700 w 3705225"/>
                  <a:gd name="connsiteY5" fmla="*/ 866775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5700 w 3705225"/>
                  <a:gd name="connsiteY5" fmla="*/ 866775 h 2918172"/>
                  <a:gd name="connsiteX6" fmla="*/ 0 w 3705225"/>
                  <a:gd name="connsiteY6" fmla="*/ 2918172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9447 w 3705225"/>
                  <a:gd name="connsiteY5" fmla="*/ 535827 h 2918172"/>
                  <a:gd name="connsiteX6" fmla="*/ 3695700 w 3705225"/>
                  <a:gd name="connsiteY6" fmla="*/ 866775 h 2918172"/>
                  <a:gd name="connsiteX7" fmla="*/ 0 w 3705225"/>
                  <a:gd name="connsiteY7" fmla="*/ 2918172 h 2918172"/>
                  <a:gd name="connsiteX0" fmla="*/ 3695700 w 3787140"/>
                  <a:gd name="connsiteY0" fmla="*/ 866775 h 2918172"/>
                  <a:gd name="connsiteX1" fmla="*/ 0 w 3787140"/>
                  <a:gd name="connsiteY1" fmla="*/ 2918172 h 2918172"/>
                  <a:gd name="connsiteX2" fmla="*/ 0 w 3787140"/>
                  <a:gd name="connsiteY2" fmla="*/ 72678 h 2918172"/>
                  <a:gd name="connsiteX3" fmla="*/ 72678 w 3787140"/>
                  <a:gd name="connsiteY3" fmla="*/ 0 h 2918172"/>
                  <a:gd name="connsiteX4" fmla="*/ 3632547 w 3787140"/>
                  <a:gd name="connsiteY4" fmla="*/ 0 h 2918172"/>
                  <a:gd name="connsiteX5" fmla="*/ 3705225 w 3787140"/>
                  <a:gd name="connsiteY5" fmla="*/ 72678 h 2918172"/>
                  <a:gd name="connsiteX6" fmla="*/ 3699447 w 3787140"/>
                  <a:gd name="connsiteY6" fmla="*/ 535827 h 2918172"/>
                  <a:gd name="connsiteX7" fmla="*/ 3787140 w 3787140"/>
                  <a:gd name="connsiteY7" fmla="*/ 958215 h 2918172"/>
                  <a:gd name="connsiteX0" fmla="*/ 3695700 w 3705225"/>
                  <a:gd name="connsiteY0" fmla="*/ 866775 h 2918172"/>
                  <a:gd name="connsiteX1" fmla="*/ 0 w 3705225"/>
                  <a:gd name="connsiteY1" fmla="*/ 2918172 h 2918172"/>
                  <a:gd name="connsiteX2" fmla="*/ 0 w 3705225"/>
                  <a:gd name="connsiteY2" fmla="*/ 72678 h 2918172"/>
                  <a:gd name="connsiteX3" fmla="*/ 72678 w 3705225"/>
                  <a:gd name="connsiteY3" fmla="*/ 0 h 2918172"/>
                  <a:gd name="connsiteX4" fmla="*/ 3632547 w 3705225"/>
                  <a:gd name="connsiteY4" fmla="*/ 0 h 2918172"/>
                  <a:gd name="connsiteX5" fmla="*/ 3705225 w 3705225"/>
                  <a:gd name="connsiteY5" fmla="*/ 72678 h 2918172"/>
                  <a:gd name="connsiteX6" fmla="*/ 3699447 w 3705225"/>
                  <a:gd name="connsiteY6" fmla="*/ 535827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9447 w 3705225"/>
                  <a:gd name="connsiteY5" fmla="*/ 535827 h 2918172"/>
                  <a:gd name="connsiteX0" fmla="*/ 0 w 3705225"/>
                  <a:gd name="connsiteY0" fmla="*/ 2918172 h 2918172"/>
                  <a:gd name="connsiteX1" fmla="*/ 0 w 3705225"/>
                  <a:gd name="connsiteY1" fmla="*/ 2794773 h 2918172"/>
                  <a:gd name="connsiteX2" fmla="*/ 0 w 3705225"/>
                  <a:gd name="connsiteY2" fmla="*/ 72678 h 2918172"/>
                  <a:gd name="connsiteX3" fmla="*/ 72678 w 3705225"/>
                  <a:gd name="connsiteY3" fmla="*/ 0 h 2918172"/>
                  <a:gd name="connsiteX4" fmla="*/ 3632547 w 3705225"/>
                  <a:gd name="connsiteY4" fmla="*/ 0 h 2918172"/>
                  <a:gd name="connsiteX5" fmla="*/ 3705225 w 3705225"/>
                  <a:gd name="connsiteY5" fmla="*/ 72678 h 2918172"/>
                  <a:gd name="connsiteX6" fmla="*/ 3699447 w 3705225"/>
                  <a:gd name="connsiteY6" fmla="*/ 535827 h 2918172"/>
                  <a:gd name="connsiteX0" fmla="*/ 0 w 3705225"/>
                  <a:gd name="connsiteY0" fmla="*/ 2794773 h 2794773"/>
                  <a:gd name="connsiteX1" fmla="*/ 0 w 3705225"/>
                  <a:gd name="connsiteY1" fmla="*/ 72678 h 2794773"/>
                  <a:gd name="connsiteX2" fmla="*/ 72678 w 3705225"/>
                  <a:gd name="connsiteY2" fmla="*/ 0 h 2794773"/>
                  <a:gd name="connsiteX3" fmla="*/ 3632547 w 3705225"/>
                  <a:gd name="connsiteY3" fmla="*/ 0 h 2794773"/>
                  <a:gd name="connsiteX4" fmla="*/ 3705225 w 3705225"/>
                  <a:gd name="connsiteY4" fmla="*/ 72678 h 2794773"/>
                  <a:gd name="connsiteX5" fmla="*/ 3699447 w 3705225"/>
                  <a:gd name="connsiteY5" fmla="*/ 535827 h 2794773"/>
                  <a:gd name="connsiteX0" fmla="*/ 0 w 3705225"/>
                  <a:gd name="connsiteY0" fmla="*/ 2659237 h 2659237"/>
                  <a:gd name="connsiteX1" fmla="*/ 0 w 3705225"/>
                  <a:gd name="connsiteY1" fmla="*/ 72678 h 2659237"/>
                  <a:gd name="connsiteX2" fmla="*/ 72678 w 3705225"/>
                  <a:gd name="connsiteY2" fmla="*/ 0 h 2659237"/>
                  <a:gd name="connsiteX3" fmla="*/ 3632547 w 3705225"/>
                  <a:gd name="connsiteY3" fmla="*/ 0 h 2659237"/>
                  <a:gd name="connsiteX4" fmla="*/ 3705225 w 3705225"/>
                  <a:gd name="connsiteY4" fmla="*/ 72678 h 2659237"/>
                  <a:gd name="connsiteX5" fmla="*/ 3699447 w 3705225"/>
                  <a:gd name="connsiteY5" fmla="*/ 535827 h 2659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05225" h="2659237">
                    <a:moveTo>
                      <a:pt x="0" y="2659237"/>
                    </a:moveTo>
                    <a:lnTo>
                      <a:pt x="0" y="72678"/>
                    </a:lnTo>
                    <a:cubicBezTo>
                      <a:pt x="0" y="32539"/>
                      <a:pt x="32539" y="0"/>
                      <a:pt x="72678" y="0"/>
                    </a:cubicBezTo>
                    <a:lnTo>
                      <a:pt x="3632547" y="0"/>
                    </a:lnTo>
                    <a:cubicBezTo>
                      <a:pt x="3672686" y="0"/>
                      <a:pt x="3705225" y="32539"/>
                      <a:pt x="3705225" y="72678"/>
                    </a:cubicBezTo>
                    <a:lnTo>
                      <a:pt x="3699447" y="535827"/>
                    </a:lnTo>
                  </a:path>
                </a:pathLst>
              </a:custGeom>
              <a:noFill/>
              <a:ln w="76200" cap="flat" cmpd="sng" algn="ctr">
                <a:gradFill>
                  <a:gsLst>
                    <a:gs pos="0">
                      <a:schemeClr val="bg1"/>
                    </a:gs>
                    <a:gs pos="100000">
                      <a:schemeClr val="accent1"/>
                    </a:gs>
                  </a:gsLst>
                  <a:lin ang="5400000" scaled="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mtClean="0">
                  <a:solidFill>
                    <a:srgbClr val="B2015C"/>
                  </a:solidFill>
                </a:endParaRPr>
              </a:p>
            </p:txBody>
          </p:sp>
          <p:sp>
            <p:nvSpPr>
              <p:cNvPr id="43" name="Rounded Rectangle 33"/>
              <p:cNvSpPr>
                <a:spLocks noChangeAspect="1"/>
              </p:cNvSpPr>
              <p:nvPr/>
            </p:nvSpPr>
            <p:spPr bwMode="auto">
              <a:xfrm>
                <a:off x="5191567" y="2134722"/>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sp>
            <p:nvSpPr>
              <p:cNvPr id="44" name="Rounded Rectangle 33"/>
              <p:cNvSpPr>
                <a:spLocks noChangeAspect="1"/>
              </p:cNvSpPr>
              <p:nvPr/>
            </p:nvSpPr>
            <p:spPr bwMode="auto">
              <a:xfrm flipH="1">
                <a:off x="3831073" y="2124447"/>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sp>
            <p:nvSpPr>
              <p:cNvPr id="48" name="Rounded Rectangle 33"/>
              <p:cNvSpPr>
                <a:spLocks noChangeAspect="1"/>
              </p:cNvSpPr>
              <p:nvPr/>
            </p:nvSpPr>
            <p:spPr bwMode="auto">
              <a:xfrm rot="16200000" flipH="1">
                <a:off x="1537508" y="3718623"/>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rgbClr val="9FD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sp>
            <p:nvSpPr>
              <p:cNvPr id="49" name="Rounded Rectangle 33"/>
              <p:cNvSpPr>
                <a:spLocks noChangeAspect="1"/>
              </p:cNvSpPr>
              <p:nvPr/>
            </p:nvSpPr>
            <p:spPr bwMode="auto">
              <a:xfrm rot="16200000" flipH="1">
                <a:off x="1537508" y="4832391"/>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grpSp>
        <p:grpSp>
          <p:nvGrpSpPr>
            <p:cNvPr id="7" name="Group 12"/>
            <p:cNvGrpSpPr/>
            <p:nvPr/>
          </p:nvGrpSpPr>
          <p:grpSpPr>
            <a:xfrm>
              <a:off x="3443429" y="2495550"/>
              <a:ext cx="4131559" cy="575006"/>
              <a:chOff x="3443429" y="2495550"/>
              <a:chExt cx="4131559" cy="575006"/>
            </a:xfrm>
          </p:grpSpPr>
          <p:grpSp>
            <p:nvGrpSpPr>
              <p:cNvPr id="9" name="Group 1037"/>
              <p:cNvGrpSpPr/>
              <p:nvPr/>
            </p:nvGrpSpPr>
            <p:grpSpPr>
              <a:xfrm>
                <a:off x="3443429" y="2608843"/>
                <a:ext cx="4131559" cy="461713"/>
                <a:chOff x="3443429" y="2608843"/>
                <a:chExt cx="4131559" cy="461713"/>
              </a:xfrm>
            </p:grpSpPr>
            <p:cxnSp>
              <p:nvCxnSpPr>
                <p:cNvPr id="1029" name="Straight Connector 1028"/>
                <p:cNvCxnSpPr/>
                <p:nvPr/>
              </p:nvCxnSpPr>
              <p:spPr bwMode="auto">
                <a:xfrm>
                  <a:off x="5504008" y="2608843"/>
                  <a:ext cx="0" cy="431188"/>
                </a:xfrm>
                <a:prstGeom prst="line">
                  <a:avLst/>
                </a:prstGeom>
                <a:noFill/>
                <a:ln w="76200" cap="flat" cmpd="sng" algn="ctr">
                  <a:solidFill>
                    <a:schemeClr val="bg1"/>
                  </a:solidFill>
                  <a:prstDash val="solid"/>
                  <a:round/>
                  <a:headEnd type="none" w="med" len="med"/>
                  <a:tailEnd type="none" w="med" len="med"/>
                </a:ln>
                <a:effectLst/>
              </p:spPr>
            </p:cxnSp>
            <p:sp>
              <p:nvSpPr>
                <p:cNvPr id="34" name="Rounded Rectangle 6"/>
                <p:cNvSpPr/>
                <p:nvPr/>
              </p:nvSpPr>
              <p:spPr bwMode="auto">
                <a:xfrm>
                  <a:off x="3569495" y="2651674"/>
                  <a:ext cx="3881810" cy="305839"/>
                </a:xfrm>
                <a:custGeom>
                  <a:avLst/>
                  <a:gdLst>
                    <a:gd name="connsiteX0" fmla="*/ 0 w 3705225"/>
                    <a:gd name="connsiteY0" fmla="*/ 72678 h 2990850"/>
                    <a:gd name="connsiteX1" fmla="*/ 72678 w 3705225"/>
                    <a:gd name="connsiteY1" fmla="*/ 0 h 2990850"/>
                    <a:gd name="connsiteX2" fmla="*/ 3632547 w 3705225"/>
                    <a:gd name="connsiteY2" fmla="*/ 0 h 2990850"/>
                    <a:gd name="connsiteX3" fmla="*/ 3705225 w 3705225"/>
                    <a:gd name="connsiteY3" fmla="*/ 72678 h 2990850"/>
                    <a:gd name="connsiteX4" fmla="*/ 3705225 w 3705225"/>
                    <a:gd name="connsiteY4" fmla="*/ 2918172 h 2990850"/>
                    <a:gd name="connsiteX5" fmla="*/ 3632547 w 3705225"/>
                    <a:gd name="connsiteY5" fmla="*/ 2990850 h 2990850"/>
                    <a:gd name="connsiteX6" fmla="*/ 72678 w 3705225"/>
                    <a:gd name="connsiteY6" fmla="*/ 2990850 h 2990850"/>
                    <a:gd name="connsiteX7" fmla="*/ 0 w 3705225"/>
                    <a:gd name="connsiteY7" fmla="*/ 2918172 h 2990850"/>
                    <a:gd name="connsiteX8" fmla="*/ 0 w 3705225"/>
                    <a:gd name="connsiteY8" fmla="*/ 72678 h 2990850"/>
                    <a:gd name="connsiteX0" fmla="*/ 72678 w 3705225"/>
                    <a:gd name="connsiteY0" fmla="*/ 2990850 h 3082290"/>
                    <a:gd name="connsiteX1" fmla="*/ 0 w 3705225"/>
                    <a:gd name="connsiteY1" fmla="*/ 2918172 h 3082290"/>
                    <a:gd name="connsiteX2" fmla="*/ 0 w 3705225"/>
                    <a:gd name="connsiteY2" fmla="*/ 72678 h 3082290"/>
                    <a:gd name="connsiteX3" fmla="*/ 72678 w 3705225"/>
                    <a:gd name="connsiteY3" fmla="*/ 0 h 3082290"/>
                    <a:gd name="connsiteX4" fmla="*/ 3632547 w 3705225"/>
                    <a:gd name="connsiteY4" fmla="*/ 0 h 3082290"/>
                    <a:gd name="connsiteX5" fmla="*/ 3705225 w 3705225"/>
                    <a:gd name="connsiteY5" fmla="*/ 72678 h 3082290"/>
                    <a:gd name="connsiteX6" fmla="*/ 3705225 w 3705225"/>
                    <a:gd name="connsiteY6" fmla="*/ 2918172 h 3082290"/>
                    <a:gd name="connsiteX7" fmla="*/ 3632547 w 3705225"/>
                    <a:gd name="connsiteY7" fmla="*/ 2990850 h 3082290"/>
                    <a:gd name="connsiteX8" fmla="*/ 164118 w 3705225"/>
                    <a:gd name="connsiteY8" fmla="*/ 3082290 h 3082290"/>
                    <a:gd name="connsiteX0" fmla="*/ 0 w 3705225"/>
                    <a:gd name="connsiteY0" fmla="*/ 2918172 h 3082290"/>
                    <a:gd name="connsiteX1" fmla="*/ 0 w 3705225"/>
                    <a:gd name="connsiteY1" fmla="*/ 72678 h 3082290"/>
                    <a:gd name="connsiteX2" fmla="*/ 72678 w 3705225"/>
                    <a:gd name="connsiteY2" fmla="*/ 0 h 3082290"/>
                    <a:gd name="connsiteX3" fmla="*/ 3632547 w 3705225"/>
                    <a:gd name="connsiteY3" fmla="*/ 0 h 3082290"/>
                    <a:gd name="connsiteX4" fmla="*/ 3705225 w 3705225"/>
                    <a:gd name="connsiteY4" fmla="*/ 72678 h 3082290"/>
                    <a:gd name="connsiteX5" fmla="*/ 3705225 w 3705225"/>
                    <a:gd name="connsiteY5" fmla="*/ 2918172 h 3082290"/>
                    <a:gd name="connsiteX6" fmla="*/ 3632547 w 3705225"/>
                    <a:gd name="connsiteY6" fmla="*/ 2990850 h 3082290"/>
                    <a:gd name="connsiteX7" fmla="*/ 164118 w 3705225"/>
                    <a:gd name="connsiteY7" fmla="*/ 3082290 h 3082290"/>
                    <a:gd name="connsiteX0" fmla="*/ 0 w 3705225"/>
                    <a:gd name="connsiteY0" fmla="*/ 2918172 h 2990850"/>
                    <a:gd name="connsiteX1" fmla="*/ 0 w 3705225"/>
                    <a:gd name="connsiteY1" fmla="*/ 72678 h 2990850"/>
                    <a:gd name="connsiteX2" fmla="*/ 72678 w 3705225"/>
                    <a:gd name="connsiteY2" fmla="*/ 0 h 2990850"/>
                    <a:gd name="connsiteX3" fmla="*/ 3632547 w 3705225"/>
                    <a:gd name="connsiteY3" fmla="*/ 0 h 2990850"/>
                    <a:gd name="connsiteX4" fmla="*/ 3705225 w 3705225"/>
                    <a:gd name="connsiteY4" fmla="*/ 72678 h 2990850"/>
                    <a:gd name="connsiteX5" fmla="*/ 3705225 w 3705225"/>
                    <a:gd name="connsiteY5" fmla="*/ 2918172 h 2990850"/>
                    <a:gd name="connsiteX6" fmla="*/ 3632547 w 3705225"/>
                    <a:gd name="connsiteY6" fmla="*/ 2990850 h 2990850"/>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705225 w 3705225"/>
                    <a:gd name="connsiteY5" fmla="*/ 2918172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5700 w 3705225"/>
                    <a:gd name="connsiteY5" fmla="*/ 866775 h 2918172"/>
                    <a:gd name="connsiteX6" fmla="*/ 3705225 w 3705225"/>
                    <a:gd name="connsiteY6" fmla="*/ 2918172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5700 w 3705225"/>
                    <a:gd name="connsiteY5" fmla="*/ 866775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5700 w 3705225"/>
                    <a:gd name="connsiteY5" fmla="*/ 866775 h 2918172"/>
                    <a:gd name="connsiteX6" fmla="*/ 0 w 3705225"/>
                    <a:gd name="connsiteY6" fmla="*/ 2918172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9447 w 3705225"/>
                    <a:gd name="connsiteY5" fmla="*/ 535827 h 2918172"/>
                    <a:gd name="connsiteX6" fmla="*/ 3695700 w 3705225"/>
                    <a:gd name="connsiteY6" fmla="*/ 866775 h 2918172"/>
                    <a:gd name="connsiteX7" fmla="*/ 0 w 3705225"/>
                    <a:gd name="connsiteY7" fmla="*/ 2918172 h 2918172"/>
                    <a:gd name="connsiteX0" fmla="*/ 3695700 w 3787140"/>
                    <a:gd name="connsiteY0" fmla="*/ 866775 h 2918172"/>
                    <a:gd name="connsiteX1" fmla="*/ 0 w 3787140"/>
                    <a:gd name="connsiteY1" fmla="*/ 2918172 h 2918172"/>
                    <a:gd name="connsiteX2" fmla="*/ 0 w 3787140"/>
                    <a:gd name="connsiteY2" fmla="*/ 72678 h 2918172"/>
                    <a:gd name="connsiteX3" fmla="*/ 72678 w 3787140"/>
                    <a:gd name="connsiteY3" fmla="*/ 0 h 2918172"/>
                    <a:gd name="connsiteX4" fmla="*/ 3632547 w 3787140"/>
                    <a:gd name="connsiteY4" fmla="*/ 0 h 2918172"/>
                    <a:gd name="connsiteX5" fmla="*/ 3705225 w 3787140"/>
                    <a:gd name="connsiteY5" fmla="*/ 72678 h 2918172"/>
                    <a:gd name="connsiteX6" fmla="*/ 3699447 w 3787140"/>
                    <a:gd name="connsiteY6" fmla="*/ 535827 h 2918172"/>
                    <a:gd name="connsiteX7" fmla="*/ 3787140 w 3787140"/>
                    <a:gd name="connsiteY7" fmla="*/ 958215 h 2918172"/>
                    <a:gd name="connsiteX0" fmla="*/ 3695700 w 3705225"/>
                    <a:gd name="connsiteY0" fmla="*/ 866775 h 2918172"/>
                    <a:gd name="connsiteX1" fmla="*/ 0 w 3705225"/>
                    <a:gd name="connsiteY1" fmla="*/ 2918172 h 2918172"/>
                    <a:gd name="connsiteX2" fmla="*/ 0 w 3705225"/>
                    <a:gd name="connsiteY2" fmla="*/ 72678 h 2918172"/>
                    <a:gd name="connsiteX3" fmla="*/ 72678 w 3705225"/>
                    <a:gd name="connsiteY3" fmla="*/ 0 h 2918172"/>
                    <a:gd name="connsiteX4" fmla="*/ 3632547 w 3705225"/>
                    <a:gd name="connsiteY4" fmla="*/ 0 h 2918172"/>
                    <a:gd name="connsiteX5" fmla="*/ 3705225 w 3705225"/>
                    <a:gd name="connsiteY5" fmla="*/ 72678 h 2918172"/>
                    <a:gd name="connsiteX6" fmla="*/ 3699447 w 3705225"/>
                    <a:gd name="connsiteY6" fmla="*/ 535827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9447 w 3705225"/>
                    <a:gd name="connsiteY5" fmla="*/ 535827 h 2918172"/>
                    <a:gd name="connsiteX0" fmla="*/ 3108 w 3708333"/>
                    <a:gd name="connsiteY0" fmla="*/ 2918172 h 2918172"/>
                    <a:gd name="connsiteX1" fmla="*/ 0 w 3708333"/>
                    <a:gd name="connsiteY1" fmla="*/ 472046 h 2918172"/>
                    <a:gd name="connsiteX2" fmla="*/ 3108 w 3708333"/>
                    <a:gd name="connsiteY2" fmla="*/ 72678 h 2918172"/>
                    <a:gd name="connsiteX3" fmla="*/ 75786 w 3708333"/>
                    <a:gd name="connsiteY3" fmla="*/ 0 h 2918172"/>
                    <a:gd name="connsiteX4" fmla="*/ 3635655 w 3708333"/>
                    <a:gd name="connsiteY4" fmla="*/ 0 h 2918172"/>
                    <a:gd name="connsiteX5" fmla="*/ 3708333 w 3708333"/>
                    <a:gd name="connsiteY5" fmla="*/ 72678 h 2918172"/>
                    <a:gd name="connsiteX6" fmla="*/ 3702555 w 3708333"/>
                    <a:gd name="connsiteY6" fmla="*/ 535827 h 2918172"/>
                    <a:gd name="connsiteX0" fmla="*/ 0 w 3708333"/>
                    <a:gd name="connsiteY0" fmla="*/ 472046 h 535827"/>
                    <a:gd name="connsiteX1" fmla="*/ 3108 w 3708333"/>
                    <a:gd name="connsiteY1" fmla="*/ 72678 h 535827"/>
                    <a:gd name="connsiteX2" fmla="*/ 75786 w 3708333"/>
                    <a:gd name="connsiteY2" fmla="*/ 0 h 535827"/>
                    <a:gd name="connsiteX3" fmla="*/ 3635655 w 3708333"/>
                    <a:gd name="connsiteY3" fmla="*/ 0 h 535827"/>
                    <a:gd name="connsiteX4" fmla="*/ 3708333 w 3708333"/>
                    <a:gd name="connsiteY4" fmla="*/ 72678 h 535827"/>
                    <a:gd name="connsiteX5" fmla="*/ 3702555 w 3708333"/>
                    <a:gd name="connsiteY5" fmla="*/ 535827 h 535827"/>
                    <a:gd name="connsiteX0" fmla="*/ 0 w 3708333"/>
                    <a:gd name="connsiteY0" fmla="*/ 472046 h 535827"/>
                    <a:gd name="connsiteX1" fmla="*/ 3108 w 3708333"/>
                    <a:gd name="connsiteY1" fmla="*/ 72678 h 535827"/>
                    <a:gd name="connsiteX2" fmla="*/ 75786 w 3708333"/>
                    <a:gd name="connsiteY2" fmla="*/ 0 h 535827"/>
                    <a:gd name="connsiteX3" fmla="*/ 3635655 w 3708333"/>
                    <a:gd name="connsiteY3" fmla="*/ 0 h 535827"/>
                    <a:gd name="connsiteX4" fmla="*/ 3708333 w 3708333"/>
                    <a:gd name="connsiteY4" fmla="*/ 72678 h 535827"/>
                    <a:gd name="connsiteX5" fmla="*/ 3703430 w 3708333"/>
                    <a:gd name="connsiteY5" fmla="*/ 291992 h 535827"/>
                    <a:gd name="connsiteX6" fmla="*/ 3702555 w 3708333"/>
                    <a:gd name="connsiteY6" fmla="*/ 535827 h 535827"/>
                    <a:gd name="connsiteX0" fmla="*/ 0 w 3708333"/>
                    <a:gd name="connsiteY0" fmla="*/ 472046 h 472046"/>
                    <a:gd name="connsiteX1" fmla="*/ 3108 w 3708333"/>
                    <a:gd name="connsiteY1" fmla="*/ 72678 h 472046"/>
                    <a:gd name="connsiteX2" fmla="*/ 75786 w 3708333"/>
                    <a:gd name="connsiteY2" fmla="*/ 0 h 472046"/>
                    <a:gd name="connsiteX3" fmla="*/ 3635655 w 3708333"/>
                    <a:gd name="connsiteY3" fmla="*/ 0 h 472046"/>
                    <a:gd name="connsiteX4" fmla="*/ 3708333 w 3708333"/>
                    <a:gd name="connsiteY4" fmla="*/ 72678 h 472046"/>
                    <a:gd name="connsiteX5" fmla="*/ 3703430 w 3708333"/>
                    <a:gd name="connsiteY5" fmla="*/ 291992 h 472046"/>
                    <a:gd name="connsiteX0" fmla="*/ 2273 w 3710606"/>
                    <a:gd name="connsiteY0" fmla="*/ 472046 h 472046"/>
                    <a:gd name="connsiteX1" fmla="*/ 0 w 3710606"/>
                    <a:gd name="connsiteY1" fmla="*/ 244249 h 472046"/>
                    <a:gd name="connsiteX2" fmla="*/ 5381 w 3710606"/>
                    <a:gd name="connsiteY2" fmla="*/ 72678 h 472046"/>
                    <a:gd name="connsiteX3" fmla="*/ 78059 w 3710606"/>
                    <a:gd name="connsiteY3" fmla="*/ 0 h 472046"/>
                    <a:gd name="connsiteX4" fmla="*/ 3637928 w 3710606"/>
                    <a:gd name="connsiteY4" fmla="*/ 0 h 472046"/>
                    <a:gd name="connsiteX5" fmla="*/ 3710606 w 3710606"/>
                    <a:gd name="connsiteY5" fmla="*/ 72678 h 472046"/>
                    <a:gd name="connsiteX6" fmla="*/ 3705703 w 3710606"/>
                    <a:gd name="connsiteY6" fmla="*/ 291992 h 472046"/>
                    <a:gd name="connsiteX0" fmla="*/ 66 w 3708399"/>
                    <a:gd name="connsiteY0" fmla="*/ 472046 h 472046"/>
                    <a:gd name="connsiteX1" fmla="*/ 4614 w 3708399"/>
                    <a:gd name="connsiteY1" fmla="*/ 246523 h 472046"/>
                    <a:gd name="connsiteX2" fmla="*/ 3174 w 3708399"/>
                    <a:gd name="connsiteY2" fmla="*/ 72678 h 472046"/>
                    <a:gd name="connsiteX3" fmla="*/ 75852 w 3708399"/>
                    <a:gd name="connsiteY3" fmla="*/ 0 h 472046"/>
                    <a:gd name="connsiteX4" fmla="*/ 3635721 w 3708399"/>
                    <a:gd name="connsiteY4" fmla="*/ 0 h 472046"/>
                    <a:gd name="connsiteX5" fmla="*/ 3708399 w 3708399"/>
                    <a:gd name="connsiteY5" fmla="*/ 72678 h 472046"/>
                    <a:gd name="connsiteX6" fmla="*/ 3703496 w 3708399"/>
                    <a:gd name="connsiteY6" fmla="*/ 291992 h 472046"/>
                    <a:gd name="connsiteX0" fmla="*/ 100 w 3708433"/>
                    <a:gd name="connsiteY0" fmla="*/ 472046 h 472046"/>
                    <a:gd name="connsiteX1" fmla="*/ 2375 w 3708433"/>
                    <a:gd name="connsiteY1" fmla="*/ 266983 h 472046"/>
                    <a:gd name="connsiteX2" fmla="*/ 3208 w 3708433"/>
                    <a:gd name="connsiteY2" fmla="*/ 72678 h 472046"/>
                    <a:gd name="connsiteX3" fmla="*/ 75886 w 3708433"/>
                    <a:gd name="connsiteY3" fmla="*/ 0 h 472046"/>
                    <a:gd name="connsiteX4" fmla="*/ 3635755 w 3708433"/>
                    <a:gd name="connsiteY4" fmla="*/ 0 h 472046"/>
                    <a:gd name="connsiteX5" fmla="*/ 3708433 w 3708433"/>
                    <a:gd name="connsiteY5" fmla="*/ 72678 h 472046"/>
                    <a:gd name="connsiteX6" fmla="*/ 3703530 w 3708433"/>
                    <a:gd name="connsiteY6" fmla="*/ 291992 h 472046"/>
                    <a:gd name="connsiteX0" fmla="*/ 0 w 3706058"/>
                    <a:gd name="connsiteY0" fmla="*/ 266983 h 291992"/>
                    <a:gd name="connsiteX1" fmla="*/ 833 w 3706058"/>
                    <a:gd name="connsiteY1" fmla="*/ 72678 h 291992"/>
                    <a:gd name="connsiteX2" fmla="*/ 73511 w 3706058"/>
                    <a:gd name="connsiteY2" fmla="*/ 0 h 291992"/>
                    <a:gd name="connsiteX3" fmla="*/ 3633380 w 3706058"/>
                    <a:gd name="connsiteY3" fmla="*/ 0 h 291992"/>
                    <a:gd name="connsiteX4" fmla="*/ 3706058 w 3706058"/>
                    <a:gd name="connsiteY4" fmla="*/ 72678 h 291992"/>
                    <a:gd name="connsiteX5" fmla="*/ 3701155 w 3706058"/>
                    <a:gd name="connsiteY5" fmla="*/ 291992 h 29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06058" h="291992">
                      <a:moveTo>
                        <a:pt x="0" y="266983"/>
                      </a:moveTo>
                      <a:cubicBezTo>
                        <a:pt x="278" y="202215"/>
                        <a:pt x="555" y="137446"/>
                        <a:pt x="833" y="72678"/>
                      </a:cubicBezTo>
                      <a:cubicBezTo>
                        <a:pt x="833" y="32539"/>
                        <a:pt x="33372" y="0"/>
                        <a:pt x="73511" y="0"/>
                      </a:cubicBezTo>
                      <a:lnTo>
                        <a:pt x="3633380" y="0"/>
                      </a:lnTo>
                      <a:cubicBezTo>
                        <a:pt x="3673519" y="0"/>
                        <a:pt x="3706058" y="32539"/>
                        <a:pt x="3706058" y="72678"/>
                      </a:cubicBezTo>
                      <a:lnTo>
                        <a:pt x="3701155" y="291992"/>
                      </a:lnTo>
                    </a:path>
                  </a:pathLst>
                </a:custGeom>
                <a:noFill/>
                <a:ln w="762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mtClean="0">
                    <a:solidFill>
                      <a:srgbClr val="B2015C"/>
                    </a:solidFill>
                  </a:endParaRPr>
                </a:p>
              </p:txBody>
            </p:sp>
            <p:sp>
              <p:nvSpPr>
                <p:cNvPr id="45" name="Rounded Rectangle 33"/>
                <p:cNvSpPr>
                  <a:spLocks noChangeAspect="1"/>
                </p:cNvSpPr>
                <p:nvPr/>
              </p:nvSpPr>
              <p:spPr bwMode="auto">
                <a:xfrm rot="5400000">
                  <a:off x="3485370" y="2865131"/>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sp>
              <p:nvSpPr>
                <p:cNvPr id="46" name="Rounded Rectangle 33"/>
                <p:cNvSpPr>
                  <a:spLocks noChangeAspect="1"/>
                </p:cNvSpPr>
                <p:nvPr/>
              </p:nvSpPr>
              <p:spPr bwMode="auto">
                <a:xfrm rot="5400000">
                  <a:off x="5422266" y="2865131"/>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sp>
              <p:nvSpPr>
                <p:cNvPr id="47" name="Rounded Rectangle 33"/>
                <p:cNvSpPr>
                  <a:spLocks noChangeAspect="1"/>
                </p:cNvSpPr>
                <p:nvPr/>
              </p:nvSpPr>
              <p:spPr bwMode="auto">
                <a:xfrm rot="5400000">
                  <a:off x="7369563" y="2865131"/>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grpSp>
          <p:sp>
            <p:nvSpPr>
              <p:cNvPr id="27" name="Oval 26"/>
              <p:cNvSpPr/>
              <p:nvPr/>
            </p:nvSpPr>
            <p:spPr bwMode="auto">
              <a:xfrm>
                <a:off x="5362575" y="2495550"/>
                <a:ext cx="288000" cy="288000"/>
              </a:xfrm>
              <a:prstGeom prst="ellipse">
                <a:avLst/>
              </a:prstGeom>
              <a:solidFill>
                <a:schemeClr val="accent3"/>
              </a:solidFill>
              <a:ln w="762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dirty="0">
                  <a:solidFill>
                    <a:srgbClr val="B2015C"/>
                  </a:solidFill>
                </a:endParaRPr>
              </a:p>
            </p:txBody>
          </p:sp>
        </p:grpSp>
      </p:grpSp>
      <p:sp>
        <p:nvSpPr>
          <p:cNvPr id="3" name="Title 2"/>
          <p:cNvSpPr>
            <a:spLocks noGrp="1"/>
          </p:cNvSpPr>
          <p:nvPr>
            <p:ph type="title"/>
          </p:nvPr>
        </p:nvSpPr>
        <p:spPr/>
        <p:txBody>
          <a:bodyPr>
            <a:normAutofit fontScale="90000"/>
          </a:bodyPr>
          <a:lstStyle/>
          <a:p>
            <a:r>
              <a:rPr lang="en-GB" dirty="0" smtClean="0">
                <a:solidFill>
                  <a:schemeClr val="tx1"/>
                </a:solidFill>
              </a:rPr>
              <a:t>Chartered Procurement and Supply Professionals </a:t>
            </a:r>
            <a:endParaRPr lang="en-GB" dirty="0">
              <a:solidFill>
                <a:schemeClr val="tx1"/>
              </a:solidFill>
            </a:endParaRPr>
          </a:p>
        </p:txBody>
      </p:sp>
      <p:sp>
        <p:nvSpPr>
          <p:cNvPr id="12" name="Content Placeholder 11"/>
          <p:cNvSpPr>
            <a:spLocks noGrp="1"/>
          </p:cNvSpPr>
          <p:nvPr>
            <p:ph sz="quarter" idx="14"/>
          </p:nvPr>
        </p:nvSpPr>
        <p:spPr>
          <a:xfrm>
            <a:off x="381000" y="990600"/>
            <a:ext cx="8339138" cy="435535"/>
          </a:xfrm>
          <a:prstGeom prst="rect">
            <a:avLst/>
          </a:prstGeom>
        </p:spPr>
        <p:txBody>
          <a:bodyPr/>
          <a:lstStyle/>
          <a:p>
            <a:r>
              <a:rPr lang="en-GB" dirty="0" smtClean="0">
                <a:solidFill>
                  <a:schemeClr val="tx1"/>
                </a:solidFill>
              </a:rPr>
              <a:t>Entry routes to becoming Chartered </a:t>
            </a:r>
            <a:endParaRPr lang="en-US" dirty="0">
              <a:solidFill>
                <a:schemeClr val="tx1"/>
              </a:solidFill>
            </a:endParaRPr>
          </a:p>
        </p:txBody>
      </p:sp>
      <p:grpSp>
        <p:nvGrpSpPr>
          <p:cNvPr id="13" name="Group 1034"/>
          <p:cNvGrpSpPr/>
          <p:nvPr/>
        </p:nvGrpSpPr>
        <p:grpSpPr>
          <a:xfrm>
            <a:off x="2645881" y="3177941"/>
            <a:ext cx="1834776" cy="2702983"/>
            <a:chOff x="2645881" y="3103270"/>
            <a:chExt cx="1834776" cy="2709228"/>
          </a:xfrm>
          <a:solidFill>
            <a:schemeClr val="accent2"/>
          </a:solidFill>
        </p:grpSpPr>
        <p:grpSp>
          <p:nvGrpSpPr>
            <p:cNvPr id="23" name="Group 1031"/>
            <p:cNvGrpSpPr/>
            <p:nvPr/>
          </p:nvGrpSpPr>
          <p:grpSpPr>
            <a:xfrm>
              <a:off x="2645881" y="3103270"/>
              <a:ext cx="1834776" cy="455967"/>
              <a:chOff x="2645881" y="3103270"/>
              <a:chExt cx="1834776" cy="455967"/>
            </a:xfrm>
            <a:grpFill/>
          </p:grpSpPr>
          <p:sp>
            <p:nvSpPr>
              <p:cNvPr id="14" name="Rounded Rectangle 13"/>
              <p:cNvSpPr/>
              <p:nvPr/>
            </p:nvSpPr>
            <p:spPr bwMode="auto">
              <a:xfrm>
                <a:off x="2645881" y="3235237"/>
                <a:ext cx="1834776" cy="324000"/>
              </a:xfrm>
              <a:prstGeom prst="roundRect">
                <a:avLst>
                  <a:gd name="adj" fmla="val 10055"/>
                </a:avLst>
              </a:prstGeom>
              <a:grpFill/>
              <a:ln w="9525" cap="flat" cmpd="sng" algn="ctr">
                <a:noFill/>
                <a:prstDash val="solid"/>
                <a:round/>
                <a:headEnd type="none" w="med" len="med"/>
                <a:tailEnd type="none" w="med" len="med"/>
              </a:ln>
              <a:effectLst/>
            </p:spPr>
            <p:txBody>
              <a:bodyPr vert="horz" wrap="square" lIns="91440" tIns="36000" rIns="91440" bIns="36000" numCol="1" rtlCol="0" anchor="ctr" anchorCtr="0" compatLnSpc="1">
                <a:prstTxWarp prst="textNoShape">
                  <a:avLst/>
                </a:prstTxWarp>
              </a:bodyPr>
              <a:lstStyle/>
              <a:p>
                <a:pPr algn="ctr"/>
                <a:r>
                  <a:rPr lang="en-GB" sz="1600" b="1" dirty="0" smtClean="0">
                    <a:solidFill>
                      <a:srgbClr val="FFFFFF"/>
                    </a:solidFill>
                  </a:rPr>
                  <a:t>ACADEMIC</a:t>
                </a:r>
              </a:p>
            </p:txBody>
          </p:sp>
          <p:sp>
            <p:nvSpPr>
              <p:cNvPr id="15" name="Isosceles Triangle 25"/>
              <p:cNvSpPr>
                <a:spLocks noChangeAspect="1"/>
              </p:cNvSpPr>
              <p:nvPr/>
            </p:nvSpPr>
            <p:spPr bwMode="hidden">
              <a:xfrm>
                <a:off x="3370353" y="3103270"/>
                <a:ext cx="388802" cy="134549"/>
              </a:xfrm>
              <a:custGeom>
                <a:avLst/>
                <a:gdLst>
                  <a:gd name="connsiteX0" fmla="*/ 0 w 803868"/>
                  <a:gd name="connsiteY0" fmla="*/ 692990 h 692990"/>
                  <a:gd name="connsiteX1" fmla="*/ 401934 w 803868"/>
                  <a:gd name="connsiteY1" fmla="*/ 0 h 692990"/>
                  <a:gd name="connsiteX2" fmla="*/ 803868 w 803868"/>
                  <a:gd name="connsiteY2" fmla="*/ 692990 h 692990"/>
                  <a:gd name="connsiteX3" fmla="*/ 0 w 803868"/>
                  <a:gd name="connsiteY3" fmla="*/ 692990 h 692990"/>
                  <a:gd name="connsiteX0" fmla="*/ 0 w 803868"/>
                  <a:gd name="connsiteY0" fmla="*/ 692990 h 692990"/>
                  <a:gd name="connsiteX1" fmla="*/ 401934 w 803868"/>
                  <a:gd name="connsiteY1" fmla="*/ 0 h 692990"/>
                  <a:gd name="connsiteX2" fmla="*/ 446019 w 803868"/>
                  <a:gd name="connsiteY2" fmla="*/ 75629 h 692990"/>
                  <a:gd name="connsiteX3" fmla="*/ 803868 w 803868"/>
                  <a:gd name="connsiteY3" fmla="*/ 692990 h 692990"/>
                  <a:gd name="connsiteX4" fmla="*/ 0 w 803868"/>
                  <a:gd name="connsiteY4" fmla="*/ 692990 h 692990"/>
                  <a:gd name="connsiteX0" fmla="*/ 0 w 803868"/>
                  <a:gd name="connsiteY0" fmla="*/ 692990 h 692990"/>
                  <a:gd name="connsiteX1" fmla="*/ 357365 w 803868"/>
                  <a:gd name="connsiteY1" fmla="*/ 78162 h 692990"/>
                  <a:gd name="connsiteX2" fmla="*/ 401934 w 803868"/>
                  <a:gd name="connsiteY2" fmla="*/ 0 h 692990"/>
                  <a:gd name="connsiteX3" fmla="*/ 446019 w 803868"/>
                  <a:gd name="connsiteY3" fmla="*/ 75629 h 692990"/>
                  <a:gd name="connsiteX4" fmla="*/ 803868 w 803868"/>
                  <a:gd name="connsiteY4" fmla="*/ 692990 h 692990"/>
                  <a:gd name="connsiteX5" fmla="*/ 0 w 803868"/>
                  <a:gd name="connsiteY5" fmla="*/ 692990 h 692990"/>
                  <a:gd name="connsiteX0" fmla="*/ 0 w 803868"/>
                  <a:gd name="connsiteY0" fmla="*/ 617361 h 617361"/>
                  <a:gd name="connsiteX1" fmla="*/ 357365 w 803868"/>
                  <a:gd name="connsiteY1" fmla="*/ 2533 h 617361"/>
                  <a:gd name="connsiteX2" fmla="*/ 446019 w 803868"/>
                  <a:gd name="connsiteY2" fmla="*/ 0 h 617361"/>
                  <a:gd name="connsiteX3" fmla="*/ 803868 w 803868"/>
                  <a:gd name="connsiteY3" fmla="*/ 617361 h 617361"/>
                  <a:gd name="connsiteX4" fmla="*/ 0 w 803868"/>
                  <a:gd name="connsiteY4" fmla="*/ 617361 h 617361"/>
                  <a:gd name="connsiteX0" fmla="*/ 0 w 803868"/>
                  <a:gd name="connsiteY0" fmla="*/ 633416 h 633416"/>
                  <a:gd name="connsiteX1" fmla="*/ 357365 w 803868"/>
                  <a:gd name="connsiteY1" fmla="*/ 18588 h 633416"/>
                  <a:gd name="connsiteX2" fmla="*/ 446019 w 803868"/>
                  <a:gd name="connsiteY2" fmla="*/ 16055 h 633416"/>
                  <a:gd name="connsiteX3" fmla="*/ 803868 w 803868"/>
                  <a:gd name="connsiteY3" fmla="*/ 633416 h 633416"/>
                  <a:gd name="connsiteX4" fmla="*/ 0 w 803868"/>
                  <a:gd name="connsiteY4" fmla="*/ 633416 h 633416"/>
                  <a:gd name="connsiteX0" fmla="*/ 0 w 803868"/>
                  <a:gd name="connsiteY0" fmla="*/ 641046 h 641046"/>
                  <a:gd name="connsiteX1" fmla="*/ 357365 w 803868"/>
                  <a:gd name="connsiteY1" fmla="*/ 26218 h 641046"/>
                  <a:gd name="connsiteX2" fmla="*/ 446019 w 803868"/>
                  <a:gd name="connsiteY2" fmla="*/ 23685 h 641046"/>
                  <a:gd name="connsiteX3" fmla="*/ 803868 w 803868"/>
                  <a:gd name="connsiteY3" fmla="*/ 641046 h 641046"/>
                  <a:gd name="connsiteX4" fmla="*/ 0 w 803868"/>
                  <a:gd name="connsiteY4" fmla="*/ 641046 h 641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3868" h="641046">
                    <a:moveTo>
                      <a:pt x="0" y="641046"/>
                    </a:moveTo>
                    <a:lnTo>
                      <a:pt x="357365" y="26218"/>
                    </a:lnTo>
                    <a:cubicBezTo>
                      <a:pt x="381850" y="-2488"/>
                      <a:pt x="408869" y="-13465"/>
                      <a:pt x="446019" y="23685"/>
                    </a:cubicBezTo>
                    <a:lnTo>
                      <a:pt x="803868" y="641046"/>
                    </a:lnTo>
                    <a:lnTo>
                      <a:pt x="0" y="641046"/>
                    </a:ln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grpSp>
        <p:sp>
          <p:nvSpPr>
            <p:cNvPr id="22" name="Rounded Rectangle 21"/>
            <p:cNvSpPr/>
            <p:nvPr/>
          </p:nvSpPr>
          <p:spPr bwMode="auto">
            <a:xfrm>
              <a:off x="2645881" y="3611424"/>
              <a:ext cx="1834776" cy="2201074"/>
            </a:xfrm>
            <a:prstGeom prst="roundRect">
              <a:avLst>
                <a:gd name="adj" fmla="val 2269"/>
              </a:avLst>
            </a:prstGeom>
            <a:grpFill/>
            <a:ln w="9525" cap="flat" cmpd="sng" algn="ctr">
              <a:noFill/>
              <a:prstDash val="solid"/>
              <a:round/>
              <a:headEnd type="none" w="med" len="med"/>
              <a:tailEnd type="none" w="med" len="med"/>
            </a:ln>
            <a:effectLst/>
          </p:spPr>
          <p:txBody>
            <a:bodyPr vert="horz" wrap="square" lIns="72000" tIns="36000" rIns="72000" bIns="54000" numCol="1" rtlCol="0" anchor="t" anchorCtr="0" compatLnSpc="1">
              <a:prstTxWarp prst="textNoShape">
                <a:avLst/>
              </a:prstTxWarp>
            </a:bodyPr>
            <a:lstStyle/>
            <a:p>
              <a:pPr>
                <a:lnSpc>
                  <a:spcPct val="95000"/>
                </a:lnSpc>
                <a:spcAft>
                  <a:spcPts val="300"/>
                </a:spcAft>
              </a:pPr>
              <a:r>
                <a:rPr lang="en-GB" sz="1300" b="1" dirty="0">
                  <a:solidFill>
                    <a:srgbClr val="FFFFFF"/>
                  </a:solidFill>
                </a:rPr>
                <a:t>Minimum entry level is:</a:t>
              </a:r>
            </a:p>
            <a:p>
              <a:pPr marL="144000" indent="-144000">
                <a:lnSpc>
                  <a:spcPct val="90000"/>
                </a:lnSpc>
                <a:spcAft>
                  <a:spcPts val="200"/>
                </a:spcAft>
                <a:buFont typeface="Arial" panose="020B0604020202020204" pitchFamily="34" charset="0"/>
                <a:buChar char="•"/>
              </a:pPr>
              <a:r>
                <a:rPr lang="en-GB" sz="1200" b="1" dirty="0" smtClean="0">
                  <a:solidFill>
                    <a:srgbClr val="FFFFFF"/>
                  </a:solidFill>
                </a:rPr>
                <a:t>Must </a:t>
              </a:r>
              <a:r>
                <a:rPr lang="en-GB" sz="1200" b="1" dirty="0">
                  <a:solidFill>
                    <a:srgbClr val="FFFFFF"/>
                  </a:solidFill>
                </a:rPr>
                <a:t>be </a:t>
              </a:r>
              <a:r>
                <a:rPr lang="en-GB" sz="1200" b="1" dirty="0" smtClean="0">
                  <a:solidFill>
                    <a:srgbClr val="FFFFFF"/>
                  </a:solidFill>
                </a:rPr>
                <a:t>MCIPS for minimum 3 years</a:t>
              </a:r>
            </a:p>
            <a:p>
              <a:pPr marL="144000" indent="-144000">
                <a:lnSpc>
                  <a:spcPct val="90000"/>
                </a:lnSpc>
                <a:spcAft>
                  <a:spcPts val="200"/>
                </a:spcAft>
                <a:buFont typeface="Arial" panose="020B0604020202020204" pitchFamily="34" charset="0"/>
                <a:buChar char="•"/>
              </a:pPr>
              <a:r>
                <a:rPr lang="en-GB" sz="1200" b="1" dirty="0" smtClean="0">
                  <a:solidFill>
                    <a:srgbClr val="FFFFFF"/>
                  </a:solidFill>
                </a:rPr>
                <a:t>Must </a:t>
              </a:r>
              <a:r>
                <a:rPr lang="en-GB" sz="1200" b="1" dirty="0">
                  <a:solidFill>
                    <a:srgbClr val="FFFFFF"/>
                  </a:solidFill>
                </a:rPr>
                <a:t>provide certificate of </a:t>
              </a:r>
              <a:r>
                <a:rPr lang="en-GB" sz="1200" b="1" dirty="0" smtClean="0">
                  <a:solidFill>
                    <a:srgbClr val="FFFFFF"/>
                  </a:solidFill>
                </a:rPr>
                <a:t>CIPS accredited MBA programme</a:t>
              </a:r>
              <a:endParaRPr lang="en-GB" sz="1200" b="1" dirty="0">
                <a:solidFill>
                  <a:srgbClr val="FFFFFF"/>
                </a:solidFill>
              </a:endParaRPr>
            </a:p>
            <a:p>
              <a:pPr marL="144000" indent="-144000">
                <a:lnSpc>
                  <a:spcPct val="90000"/>
                </a:lnSpc>
                <a:spcAft>
                  <a:spcPts val="200"/>
                </a:spcAft>
                <a:buFont typeface="Arial" panose="020B0604020202020204" pitchFamily="34" charset="0"/>
                <a:buChar char="•"/>
              </a:pPr>
              <a:r>
                <a:rPr lang="en-GB" sz="1200" b="1" dirty="0" smtClean="0">
                  <a:solidFill>
                    <a:srgbClr val="FFFFFF"/>
                  </a:solidFill>
                </a:rPr>
                <a:t>Must </a:t>
              </a:r>
              <a:r>
                <a:rPr lang="en-GB" sz="1200" b="1" dirty="0">
                  <a:solidFill>
                    <a:srgbClr val="FFFFFF"/>
                  </a:solidFill>
                </a:rPr>
                <a:t>have an up </a:t>
              </a:r>
              <a:r>
                <a:rPr lang="en-GB" sz="1200" b="1" dirty="0" smtClean="0">
                  <a:solidFill>
                    <a:srgbClr val="FFFFFF"/>
                  </a:solidFill>
                </a:rPr>
                <a:t>to date </a:t>
              </a:r>
              <a:r>
                <a:rPr lang="en-GB" sz="1200" b="1" dirty="0">
                  <a:solidFill>
                    <a:srgbClr val="FFFFFF"/>
                  </a:solidFill>
                </a:rPr>
                <a:t>certificate </a:t>
              </a:r>
              <a:r>
                <a:rPr lang="en-GB" sz="1200" b="1" dirty="0" smtClean="0">
                  <a:solidFill>
                    <a:srgbClr val="FFFFFF"/>
                  </a:solidFill>
                </a:rPr>
                <a:t>of achievement </a:t>
              </a:r>
              <a:r>
                <a:rPr lang="en-GB" sz="1200" b="1" dirty="0">
                  <a:solidFill>
                    <a:srgbClr val="FFFFFF"/>
                  </a:solidFill>
                </a:rPr>
                <a:t>in </a:t>
              </a:r>
              <a:r>
                <a:rPr lang="en-GB" sz="1200" b="1" dirty="0" smtClean="0">
                  <a:solidFill>
                    <a:srgbClr val="FFFFFF"/>
                  </a:solidFill>
                </a:rPr>
                <a:t>CIPS Ethical Procurement and </a:t>
              </a:r>
              <a:r>
                <a:rPr lang="en-GB" sz="1200" b="1" dirty="0">
                  <a:solidFill>
                    <a:srgbClr val="FFFFFF"/>
                  </a:solidFill>
                </a:rPr>
                <a:t>Supply.</a:t>
              </a:r>
            </a:p>
          </p:txBody>
        </p:sp>
      </p:grpSp>
      <p:grpSp>
        <p:nvGrpSpPr>
          <p:cNvPr id="24" name="Group 1035"/>
          <p:cNvGrpSpPr/>
          <p:nvPr/>
        </p:nvGrpSpPr>
        <p:grpSpPr>
          <a:xfrm>
            <a:off x="4586620" y="3177941"/>
            <a:ext cx="1838056" cy="2702983"/>
            <a:chOff x="4586620" y="3103270"/>
            <a:chExt cx="1838056" cy="2709228"/>
          </a:xfrm>
          <a:solidFill>
            <a:schemeClr val="accent2"/>
          </a:solidFill>
        </p:grpSpPr>
        <p:grpSp>
          <p:nvGrpSpPr>
            <p:cNvPr id="25" name="Group 1032"/>
            <p:cNvGrpSpPr/>
            <p:nvPr/>
          </p:nvGrpSpPr>
          <p:grpSpPr>
            <a:xfrm>
              <a:off x="4589900" y="3103270"/>
              <a:ext cx="1834776" cy="455967"/>
              <a:chOff x="4589900" y="3103270"/>
              <a:chExt cx="1834776" cy="455967"/>
            </a:xfrm>
            <a:grpFill/>
          </p:grpSpPr>
          <p:sp>
            <p:nvSpPr>
              <p:cNvPr id="17" name="Rounded Rectangle 16"/>
              <p:cNvSpPr/>
              <p:nvPr/>
            </p:nvSpPr>
            <p:spPr bwMode="auto">
              <a:xfrm>
                <a:off x="4589900" y="3235237"/>
                <a:ext cx="1834776" cy="324000"/>
              </a:xfrm>
              <a:prstGeom prst="roundRect">
                <a:avLst>
                  <a:gd name="adj" fmla="val 10055"/>
                </a:avLst>
              </a:prstGeom>
              <a:grpFill/>
              <a:ln w="9525" cap="flat" cmpd="sng" algn="ctr">
                <a:noFill/>
                <a:prstDash val="solid"/>
                <a:round/>
                <a:headEnd type="none" w="med" len="med"/>
                <a:tailEnd type="none" w="med" len="med"/>
              </a:ln>
              <a:effectLst/>
            </p:spPr>
            <p:txBody>
              <a:bodyPr vert="horz" wrap="square" lIns="91440" tIns="36000" rIns="91440" bIns="36000" numCol="1" rtlCol="0" anchor="ctr" anchorCtr="0" compatLnSpc="1">
                <a:prstTxWarp prst="textNoShape">
                  <a:avLst/>
                </a:prstTxWarp>
              </a:bodyPr>
              <a:lstStyle/>
              <a:p>
                <a:pPr algn="ctr"/>
                <a:r>
                  <a:rPr lang="en-GB" sz="1600" b="1" dirty="0" smtClean="0">
                    <a:solidFill>
                      <a:srgbClr val="FFFFFF"/>
                    </a:solidFill>
                  </a:rPr>
                  <a:t>EXPERIENTIAL</a:t>
                </a:r>
              </a:p>
            </p:txBody>
          </p:sp>
          <p:sp>
            <p:nvSpPr>
              <p:cNvPr id="19" name="Isosceles Triangle 25"/>
              <p:cNvSpPr>
                <a:spLocks noChangeAspect="1"/>
              </p:cNvSpPr>
              <p:nvPr/>
            </p:nvSpPr>
            <p:spPr bwMode="hidden">
              <a:xfrm>
                <a:off x="5309607" y="3103270"/>
                <a:ext cx="388802" cy="134549"/>
              </a:xfrm>
              <a:custGeom>
                <a:avLst/>
                <a:gdLst>
                  <a:gd name="connsiteX0" fmla="*/ 0 w 803868"/>
                  <a:gd name="connsiteY0" fmla="*/ 692990 h 692990"/>
                  <a:gd name="connsiteX1" fmla="*/ 401934 w 803868"/>
                  <a:gd name="connsiteY1" fmla="*/ 0 h 692990"/>
                  <a:gd name="connsiteX2" fmla="*/ 803868 w 803868"/>
                  <a:gd name="connsiteY2" fmla="*/ 692990 h 692990"/>
                  <a:gd name="connsiteX3" fmla="*/ 0 w 803868"/>
                  <a:gd name="connsiteY3" fmla="*/ 692990 h 692990"/>
                  <a:gd name="connsiteX0" fmla="*/ 0 w 803868"/>
                  <a:gd name="connsiteY0" fmla="*/ 692990 h 692990"/>
                  <a:gd name="connsiteX1" fmla="*/ 401934 w 803868"/>
                  <a:gd name="connsiteY1" fmla="*/ 0 h 692990"/>
                  <a:gd name="connsiteX2" fmla="*/ 446019 w 803868"/>
                  <a:gd name="connsiteY2" fmla="*/ 75629 h 692990"/>
                  <a:gd name="connsiteX3" fmla="*/ 803868 w 803868"/>
                  <a:gd name="connsiteY3" fmla="*/ 692990 h 692990"/>
                  <a:gd name="connsiteX4" fmla="*/ 0 w 803868"/>
                  <a:gd name="connsiteY4" fmla="*/ 692990 h 692990"/>
                  <a:gd name="connsiteX0" fmla="*/ 0 w 803868"/>
                  <a:gd name="connsiteY0" fmla="*/ 692990 h 692990"/>
                  <a:gd name="connsiteX1" fmla="*/ 357365 w 803868"/>
                  <a:gd name="connsiteY1" fmla="*/ 78162 h 692990"/>
                  <a:gd name="connsiteX2" fmla="*/ 401934 w 803868"/>
                  <a:gd name="connsiteY2" fmla="*/ 0 h 692990"/>
                  <a:gd name="connsiteX3" fmla="*/ 446019 w 803868"/>
                  <a:gd name="connsiteY3" fmla="*/ 75629 h 692990"/>
                  <a:gd name="connsiteX4" fmla="*/ 803868 w 803868"/>
                  <a:gd name="connsiteY4" fmla="*/ 692990 h 692990"/>
                  <a:gd name="connsiteX5" fmla="*/ 0 w 803868"/>
                  <a:gd name="connsiteY5" fmla="*/ 692990 h 692990"/>
                  <a:gd name="connsiteX0" fmla="*/ 0 w 803868"/>
                  <a:gd name="connsiteY0" fmla="*/ 617361 h 617361"/>
                  <a:gd name="connsiteX1" fmla="*/ 357365 w 803868"/>
                  <a:gd name="connsiteY1" fmla="*/ 2533 h 617361"/>
                  <a:gd name="connsiteX2" fmla="*/ 446019 w 803868"/>
                  <a:gd name="connsiteY2" fmla="*/ 0 h 617361"/>
                  <a:gd name="connsiteX3" fmla="*/ 803868 w 803868"/>
                  <a:gd name="connsiteY3" fmla="*/ 617361 h 617361"/>
                  <a:gd name="connsiteX4" fmla="*/ 0 w 803868"/>
                  <a:gd name="connsiteY4" fmla="*/ 617361 h 617361"/>
                  <a:gd name="connsiteX0" fmla="*/ 0 w 803868"/>
                  <a:gd name="connsiteY0" fmla="*/ 633416 h 633416"/>
                  <a:gd name="connsiteX1" fmla="*/ 357365 w 803868"/>
                  <a:gd name="connsiteY1" fmla="*/ 18588 h 633416"/>
                  <a:gd name="connsiteX2" fmla="*/ 446019 w 803868"/>
                  <a:gd name="connsiteY2" fmla="*/ 16055 h 633416"/>
                  <a:gd name="connsiteX3" fmla="*/ 803868 w 803868"/>
                  <a:gd name="connsiteY3" fmla="*/ 633416 h 633416"/>
                  <a:gd name="connsiteX4" fmla="*/ 0 w 803868"/>
                  <a:gd name="connsiteY4" fmla="*/ 633416 h 633416"/>
                  <a:gd name="connsiteX0" fmla="*/ 0 w 803868"/>
                  <a:gd name="connsiteY0" fmla="*/ 641046 h 641046"/>
                  <a:gd name="connsiteX1" fmla="*/ 357365 w 803868"/>
                  <a:gd name="connsiteY1" fmla="*/ 26218 h 641046"/>
                  <a:gd name="connsiteX2" fmla="*/ 446019 w 803868"/>
                  <a:gd name="connsiteY2" fmla="*/ 23685 h 641046"/>
                  <a:gd name="connsiteX3" fmla="*/ 803868 w 803868"/>
                  <a:gd name="connsiteY3" fmla="*/ 641046 h 641046"/>
                  <a:gd name="connsiteX4" fmla="*/ 0 w 803868"/>
                  <a:gd name="connsiteY4" fmla="*/ 641046 h 641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3868" h="641046">
                    <a:moveTo>
                      <a:pt x="0" y="641046"/>
                    </a:moveTo>
                    <a:lnTo>
                      <a:pt x="357365" y="26218"/>
                    </a:lnTo>
                    <a:cubicBezTo>
                      <a:pt x="381850" y="-2488"/>
                      <a:pt x="408869" y="-13465"/>
                      <a:pt x="446019" y="23685"/>
                    </a:cubicBezTo>
                    <a:lnTo>
                      <a:pt x="803868" y="641046"/>
                    </a:lnTo>
                    <a:lnTo>
                      <a:pt x="0" y="641046"/>
                    </a:ln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grpSp>
        <p:sp>
          <p:nvSpPr>
            <p:cNvPr id="39" name="Rounded Rectangle 38"/>
            <p:cNvSpPr/>
            <p:nvPr/>
          </p:nvSpPr>
          <p:spPr bwMode="auto">
            <a:xfrm>
              <a:off x="4586620" y="3611424"/>
              <a:ext cx="1834776" cy="2201074"/>
            </a:xfrm>
            <a:prstGeom prst="roundRect">
              <a:avLst>
                <a:gd name="adj" fmla="val 2269"/>
              </a:avLst>
            </a:prstGeom>
            <a:grpFill/>
            <a:ln w="9525" cap="flat" cmpd="sng" algn="ctr">
              <a:noFill/>
              <a:prstDash val="solid"/>
              <a:round/>
              <a:headEnd type="none" w="med" len="med"/>
              <a:tailEnd type="none" w="med" len="med"/>
            </a:ln>
            <a:effectLst/>
          </p:spPr>
          <p:txBody>
            <a:bodyPr vert="horz" wrap="square" lIns="72000" tIns="36000" rIns="72000" bIns="54000" numCol="1" rtlCol="0" anchor="t" anchorCtr="0" compatLnSpc="1">
              <a:prstTxWarp prst="textNoShape">
                <a:avLst/>
              </a:prstTxWarp>
            </a:bodyPr>
            <a:lstStyle/>
            <a:p>
              <a:pPr>
                <a:lnSpc>
                  <a:spcPct val="95000"/>
                </a:lnSpc>
                <a:spcAft>
                  <a:spcPts val="300"/>
                </a:spcAft>
              </a:pPr>
              <a:r>
                <a:rPr lang="en-GB" sz="1300" b="1" dirty="0">
                  <a:solidFill>
                    <a:srgbClr val="FFFFFF"/>
                  </a:solidFill>
                </a:rPr>
                <a:t>Minimum entry level is:</a:t>
              </a:r>
            </a:p>
            <a:p>
              <a:pPr marL="144000" indent="-144000">
                <a:lnSpc>
                  <a:spcPct val="90000"/>
                </a:lnSpc>
                <a:spcAft>
                  <a:spcPts val="200"/>
                </a:spcAft>
                <a:buFont typeface="Arial" panose="020B0604020202020204" pitchFamily="34" charset="0"/>
                <a:buChar char="•"/>
              </a:pPr>
              <a:r>
                <a:rPr lang="en-GB" sz="1200" b="1" dirty="0">
                  <a:solidFill>
                    <a:srgbClr val="FFFFFF"/>
                  </a:solidFill>
                </a:rPr>
                <a:t>Must be MCIPS  for minimum 3 </a:t>
              </a:r>
              <a:r>
                <a:rPr lang="en-GB" sz="1200" b="1" dirty="0" smtClean="0">
                  <a:solidFill>
                    <a:srgbClr val="FFFFFF"/>
                  </a:solidFill>
                </a:rPr>
                <a:t>years</a:t>
              </a:r>
              <a:endParaRPr lang="en-GB" sz="1200" b="1" dirty="0">
                <a:solidFill>
                  <a:srgbClr val="FFFFFF"/>
                </a:solidFill>
              </a:endParaRPr>
            </a:p>
            <a:p>
              <a:pPr marL="144000" indent="-144000">
                <a:lnSpc>
                  <a:spcPct val="90000"/>
                </a:lnSpc>
                <a:spcAft>
                  <a:spcPts val="200"/>
                </a:spcAft>
                <a:buFont typeface="Arial" panose="020B0604020202020204" pitchFamily="34" charset="0"/>
                <a:buChar char="•"/>
              </a:pPr>
              <a:r>
                <a:rPr lang="en-GB" sz="1200" b="1" dirty="0" smtClean="0">
                  <a:solidFill>
                    <a:srgbClr val="FFFFFF"/>
                  </a:solidFill>
                </a:rPr>
                <a:t>Must </a:t>
              </a:r>
              <a:r>
                <a:rPr lang="en-GB" sz="1200" b="1" dirty="0">
                  <a:solidFill>
                    <a:srgbClr val="FFFFFF"/>
                  </a:solidFill>
                </a:rPr>
                <a:t>have an up to date certificate of achievement in CIPS Ethical Procurement and Supply.</a:t>
              </a:r>
            </a:p>
          </p:txBody>
        </p:sp>
      </p:grpSp>
      <p:grpSp>
        <p:nvGrpSpPr>
          <p:cNvPr id="26" name="Group 1036"/>
          <p:cNvGrpSpPr/>
          <p:nvPr/>
        </p:nvGrpSpPr>
        <p:grpSpPr>
          <a:xfrm>
            <a:off x="6533918" y="3177941"/>
            <a:ext cx="1834776" cy="2702983"/>
            <a:chOff x="6533918" y="3103270"/>
            <a:chExt cx="1834776" cy="2709228"/>
          </a:xfrm>
          <a:solidFill>
            <a:schemeClr val="accent2"/>
          </a:solidFill>
        </p:grpSpPr>
        <p:grpSp>
          <p:nvGrpSpPr>
            <p:cNvPr id="28" name="Group 1033"/>
            <p:cNvGrpSpPr/>
            <p:nvPr/>
          </p:nvGrpSpPr>
          <p:grpSpPr>
            <a:xfrm>
              <a:off x="6533918" y="3103270"/>
              <a:ext cx="1834776" cy="455967"/>
              <a:chOff x="6533918" y="3103270"/>
              <a:chExt cx="1834776" cy="455967"/>
            </a:xfrm>
            <a:grpFill/>
          </p:grpSpPr>
          <p:sp>
            <p:nvSpPr>
              <p:cNvPr id="18" name="Rounded Rectangle 17"/>
              <p:cNvSpPr/>
              <p:nvPr/>
            </p:nvSpPr>
            <p:spPr bwMode="auto">
              <a:xfrm>
                <a:off x="6533918" y="3235237"/>
                <a:ext cx="1834776" cy="324000"/>
              </a:xfrm>
              <a:prstGeom prst="roundRect">
                <a:avLst>
                  <a:gd name="adj" fmla="val 10055"/>
                </a:avLst>
              </a:prstGeom>
              <a:grpFill/>
              <a:ln w="9525" cap="flat" cmpd="sng" algn="ctr">
                <a:noFill/>
                <a:prstDash val="solid"/>
                <a:round/>
                <a:headEnd type="none" w="med" len="med"/>
                <a:tailEnd type="none" w="med" len="med"/>
              </a:ln>
              <a:effectLst/>
            </p:spPr>
            <p:txBody>
              <a:bodyPr vert="horz" wrap="square" lIns="91440" tIns="36000" rIns="91440" bIns="36000" numCol="1" rtlCol="0" anchor="ctr" anchorCtr="0" compatLnSpc="1">
                <a:prstTxWarp prst="textNoShape">
                  <a:avLst/>
                </a:prstTxWarp>
              </a:bodyPr>
              <a:lstStyle/>
              <a:p>
                <a:pPr algn="ctr"/>
                <a:r>
                  <a:rPr lang="en-GB" sz="1600" b="1" dirty="0" smtClean="0">
                    <a:solidFill>
                      <a:srgbClr val="FFFFFF"/>
                    </a:solidFill>
                  </a:rPr>
                  <a:t>APPLIED LEARNING</a:t>
                </a:r>
              </a:p>
            </p:txBody>
          </p:sp>
          <p:sp>
            <p:nvSpPr>
              <p:cNvPr id="20" name="Isosceles Triangle 25"/>
              <p:cNvSpPr>
                <a:spLocks noChangeAspect="1"/>
              </p:cNvSpPr>
              <p:nvPr/>
            </p:nvSpPr>
            <p:spPr bwMode="hidden">
              <a:xfrm>
                <a:off x="7256905" y="3103270"/>
                <a:ext cx="388802" cy="134549"/>
              </a:xfrm>
              <a:custGeom>
                <a:avLst/>
                <a:gdLst>
                  <a:gd name="connsiteX0" fmla="*/ 0 w 803868"/>
                  <a:gd name="connsiteY0" fmla="*/ 692990 h 692990"/>
                  <a:gd name="connsiteX1" fmla="*/ 401934 w 803868"/>
                  <a:gd name="connsiteY1" fmla="*/ 0 h 692990"/>
                  <a:gd name="connsiteX2" fmla="*/ 803868 w 803868"/>
                  <a:gd name="connsiteY2" fmla="*/ 692990 h 692990"/>
                  <a:gd name="connsiteX3" fmla="*/ 0 w 803868"/>
                  <a:gd name="connsiteY3" fmla="*/ 692990 h 692990"/>
                  <a:gd name="connsiteX0" fmla="*/ 0 w 803868"/>
                  <a:gd name="connsiteY0" fmla="*/ 692990 h 692990"/>
                  <a:gd name="connsiteX1" fmla="*/ 401934 w 803868"/>
                  <a:gd name="connsiteY1" fmla="*/ 0 h 692990"/>
                  <a:gd name="connsiteX2" fmla="*/ 446019 w 803868"/>
                  <a:gd name="connsiteY2" fmla="*/ 75629 h 692990"/>
                  <a:gd name="connsiteX3" fmla="*/ 803868 w 803868"/>
                  <a:gd name="connsiteY3" fmla="*/ 692990 h 692990"/>
                  <a:gd name="connsiteX4" fmla="*/ 0 w 803868"/>
                  <a:gd name="connsiteY4" fmla="*/ 692990 h 692990"/>
                  <a:gd name="connsiteX0" fmla="*/ 0 w 803868"/>
                  <a:gd name="connsiteY0" fmla="*/ 692990 h 692990"/>
                  <a:gd name="connsiteX1" fmla="*/ 357365 w 803868"/>
                  <a:gd name="connsiteY1" fmla="*/ 78162 h 692990"/>
                  <a:gd name="connsiteX2" fmla="*/ 401934 w 803868"/>
                  <a:gd name="connsiteY2" fmla="*/ 0 h 692990"/>
                  <a:gd name="connsiteX3" fmla="*/ 446019 w 803868"/>
                  <a:gd name="connsiteY3" fmla="*/ 75629 h 692990"/>
                  <a:gd name="connsiteX4" fmla="*/ 803868 w 803868"/>
                  <a:gd name="connsiteY4" fmla="*/ 692990 h 692990"/>
                  <a:gd name="connsiteX5" fmla="*/ 0 w 803868"/>
                  <a:gd name="connsiteY5" fmla="*/ 692990 h 692990"/>
                  <a:gd name="connsiteX0" fmla="*/ 0 w 803868"/>
                  <a:gd name="connsiteY0" fmla="*/ 617361 h 617361"/>
                  <a:gd name="connsiteX1" fmla="*/ 357365 w 803868"/>
                  <a:gd name="connsiteY1" fmla="*/ 2533 h 617361"/>
                  <a:gd name="connsiteX2" fmla="*/ 446019 w 803868"/>
                  <a:gd name="connsiteY2" fmla="*/ 0 h 617361"/>
                  <a:gd name="connsiteX3" fmla="*/ 803868 w 803868"/>
                  <a:gd name="connsiteY3" fmla="*/ 617361 h 617361"/>
                  <a:gd name="connsiteX4" fmla="*/ 0 w 803868"/>
                  <a:gd name="connsiteY4" fmla="*/ 617361 h 617361"/>
                  <a:gd name="connsiteX0" fmla="*/ 0 w 803868"/>
                  <a:gd name="connsiteY0" fmla="*/ 633416 h 633416"/>
                  <a:gd name="connsiteX1" fmla="*/ 357365 w 803868"/>
                  <a:gd name="connsiteY1" fmla="*/ 18588 h 633416"/>
                  <a:gd name="connsiteX2" fmla="*/ 446019 w 803868"/>
                  <a:gd name="connsiteY2" fmla="*/ 16055 h 633416"/>
                  <a:gd name="connsiteX3" fmla="*/ 803868 w 803868"/>
                  <a:gd name="connsiteY3" fmla="*/ 633416 h 633416"/>
                  <a:gd name="connsiteX4" fmla="*/ 0 w 803868"/>
                  <a:gd name="connsiteY4" fmla="*/ 633416 h 633416"/>
                  <a:gd name="connsiteX0" fmla="*/ 0 w 803868"/>
                  <a:gd name="connsiteY0" fmla="*/ 641046 h 641046"/>
                  <a:gd name="connsiteX1" fmla="*/ 357365 w 803868"/>
                  <a:gd name="connsiteY1" fmla="*/ 26218 h 641046"/>
                  <a:gd name="connsiteX2" fmla="*/ 446019 w 803868"/>
                  <a:gd name="connsiteY2" fmla="*/ 23685 h 641046"/>
                  <a:gd name="connsiteX3" fmla="*/ 803868 w 803868"/>
                  <a:gd name="connsiteY3" fmla="*/ 641046 h 641046"/>
                  <a:gd name="connsiteX4" fmla="*/ 0 w 803868"/>
                  <a:gd name="connsiteY4" fmla="*/ 641046 h 641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3868" h="641046">
                    <a:moveTo>
                      <a:pt x="0" y="641046"/>
                    </a:moveTo>
                    <a:lnTo>
                      <a:pt x="357365" y="26218"/>
                    </a:lnTo>
                    <a:cubicBezTo>
                      <a:pt x="381850" y="-2488"/>
                      <a:pt x="408869" y="-13465"/>
                      <a:pt x="446019" y="23685"/>
                    </a:cubicBezTo>
                    <a:lnTo>
                      <a:pt x="803868" y="641046"/>
                    </a:lnTo>
                    <a:lnTo>
                      <a:pt x="0" y="641046"/>
                    </a:lnTo>
                    <a:close/>
                  </a:path>
                </a:pathLst>
              </a:custGeom>
              <a:gr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grpSp>
        <p:sp>
          <p:nvSpPr>
            <p:cNvPr id="40" name="Rounded Rectangle 39"/>
            <p:cNvSpPr/>
            <p:nvPr/>
          </p:nvSpPr>
          <p:spPr bwMode="auto">
            <a:xfrm>
              <a:off x="6533918" y="3611424"/>
              <a:ext cx="1834776" cy="2201074"/>
            </a:xfrm>
            <a:prstGeom prst="roundRect">
              <a:avLst>
                <a:gd name="adj" fmla="val 2269"/>
              </a:avLst>
            </a:prstGeom>
            <a:grpFill/>
            <a:ln w="9525" cap="flat" cmpd="sng" algn="ctr">
              <a:noFill/>
              <a:prstDash val="solid"/>
              <a:round/>
              <a:headEnd type="none" w="med" len="med"/>
              <a:tailEnd type="none" w="med" len="med"/>
            </a:ln>
            <a:effectLst/>
          </p:spPr>
          <p:txBody>
            <a:bodyPr vert="horz" wrap="square" lIns="72000" tIns="36000" rIns="72000" bIns="54000" numCol="1" rtlCol="0" anchor="t" anchorCtr="0" compatLnSpc="1">
              <a:prstTxWarp prst="textNoShape">
                <a:avLst/>
              </a:prstTxWarp>
            </a:bodyPr>
            <a:lstStyle/>
            <a:p>
              <a:pPr>
                <a:lnSpc>
                  <a:spcPct val="95000"/>
                </a:lnSpc>
                <a:spcAft>
                  <a:spcPts val="300"/>
                </a:spcAft>
              </a:pPr>
              <a:r>
                <a:rPr lang="en-GB" sz="1300" b="1" dirty="0">
                  <a:solidFill>
                    <a:srgbClr val="FFFFFF"/>
                  </a:solidFill>
                </a:rPr>
                <a:t>Minimum entry level is:</a:t>
              </a:r>
            </a:p>
            <a:p>
              <a:pPr marL="144000" indent="-144000">
                <a:lnSpc>
                  <a:spcPct val="90000"/>
                </a:lnSpc>
                <a:spcAft>
                  <a:spcPts val="200"/>
                </a:spcAft>
                <a:buFont typeface="Arial" panose="020B0604020202020204" pitchFamily="34" charset="0"/>
                <a:buChar char="•"/>
              </a:pPr>
              <a:r>
                <a:rPr lang="en-GB" sz="1200" b="1" dirty="0">
                  <a:solidFill>
                    <a:srgbClr val="FFFFFF"/>
                  </a:solidFill>
                </a:rPr>
                <a:t>Must be MCIPS  for minimum 3 </a:t>
              </a:r>
              <a:r>
                <a:rPr lang="en-GB" sz="1200" b="1" dirty="0" smtClean="0">
                  <a:solidFill>
                    <a:srgbClr val="FFFFFF"/>
                  </a:solidFill>
                </a:rPr>
                <a:t>years</a:t>
              </a:r>
              <a:endParaRPr lang="en-GB" sz="1200" b="1" dirty="0">
                <a:solidFill>
                  <a:srgbClr val="FFFFFF"/>
                </a:solidFill>
              </a:endParaRPr>
            </a:p>
            <a:p>
              <a:pPr marL="144000" indent="-144000">
                <a:lnSpc>
                  <a:spcPct val="90000"/>
                </a:lnSpc>
                <a:spcAft>
                  <a:spcPts val="200"/>
                </a:spcAft>
                <a:buFont typeface="Arial" panose="020B0604020202020204" pitchFamily="34" charset="0"/>
                <a:buChar char="•"/>
              </a:pPr>
              <a:r>
                <a:rPr lang="en-GB" sz="1200" b="1" dirty="0" smtClean="0">
                  <a:solidFill>
                    <a:srgbClr val="FFFFFF"/>
                  </a:solidFill>
                </a:rPr>
                <a:t>Must </a:t>
              </a:r>
              <a:r>
                <a:rPr lang="en-GB" sz="1200" b="1" dirty="0">
                  <a:solidFill>
                    <a:srgbClr val="FFFFFF"/>
                  </a:solidFill>
                </a:rPr>
                <a:t>provide evidence of completed CIPS Master Practitioner Programme</a:t>
              </a:r>
            </a:p>
            <a:p>
              <a:pPr marL="144000" indent="-144000">
                <a:lnSpc>
                  <a:spcPct val="90000"/>
                </a:lnSpc>
                <a:spcAft>
                  <a:spcPts val="200"/>
                </a:spcAft>
                <a:buFont typeface="Arial" panose="020B0604020202020204" pitchFamily="34" charset="0"/>
                <a:buChar char="•"/>
              </a:pPr>
              <a:r>
                <a:rPr lang="en-GB" sz="1200" b="1" dirty="0">
                  <a:solidFill>
                    <a:srgbClr val="FFFFFF"/>
                  </a:solidFill>
                </a:rPr>
                <a:t>Must have an up to date certificate of achievement in CIPS Ethical Procurement and Supply.</a:t>
              </a:r>
            </a:p>
          </p:txBody>
        </p:sp>
      </p:grpSp>
      <p:sp>
        <p:nvSpPr>
          <p:cNvPr id="41" name="Oval 40"/>
          <p:cNvSpPr/>
          <p:nvPr/>
        </p:nvSpPr>
        <p:spPr bwMode="auto">
          <a:xfrm>
            <a:off x="4445900" y="2163274"/>
            <a:ext cx="288000" cy="288000"/>
          </a:xfrm>
          <a:prstGeom prst="ellipse">
            <a:avLst/>
          </a:prstGeom>
          <a:solidFill>
            <a:schemeClr val="accent3"/>
          </a:solidFill>
          <a:ln w="762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dirty="0">
              <a:solidFill>
                <a:srgbClr val="B2015C"/>
              </a:solidFill>
            </a:endParaRPr>
          </a:p>
        </p:txBody>
      </p:sp>
      <p:grpSp>
        <p:nvGrpSpPr>
          <p:cNvPr id="29" name="Group 4"/>
          <p:cNvGrpSpPr/>
          <p:nvPr/>
        </p:nvGrpSpPr>
        <p:grpSpPr>
          <a:xfrm>
            <a:off x="3073025" y="1587571"/>
            <a:ext cx="3013450" cy="492960"/>
            <a:chOff x="5965450" y="1528196"/>
            <a:chExt cx="3013450" cy="492960"/>
          </a:xfrm>
        </p:grpSpPr>
        <p:sp>
          <p:nvSpPr>
            <p:cNvPr id="4" name="Rounded Rectangle 3"/>
            <p:cNvSpPr/>
            <p:nvPr/>
          </p:nvSpPr>
          <p:spPr bwMode="auto">
            <a:xfrm>
              <a:off x="5965450" y="1528196"/>
              <a:ext cx="3013450" cy="360000"/>
            </a:xfrm>
            <a:prstGeom prst="roundRect">
              <a:avLst>
                <a:gd name="adj" fmla="val 10055"/>
              </a:avLst>
            </a:prstGeom>
            <a:solidFill>
              <a:schemeClr val="accent2"/>
            </a:solidFill>
            <a:ln w="9525" cap="flat" cmpd="sng" algn="ctr">
              <a:noFill/>
              <a:prstDash val="solid"/>
              <a:round/>
              <a:headEnd type="none" w="med" len="med"/>
              <a:tailEnd type="none" w="med" len="med"/>
            </a:ln>
            <a:effectLst/>
          </p:spPr>
          <p:txBody>
            <a:bodyPr vert="horz" wrap="square" lIns="91440" tIns="36000" rIns="91440" bIns="54000" numCol="1" rtlCol="0" anchor="ctr" anchorCtr="0" compatLnSpc="1">
              <a:prstTxWarp prst="textNoShape">
                <a:avLst/>
              </a:prstTxWarp>
            </a:bodyPr>
            <a:lstStyle/>
            <a:p>
              <a:pPr algn="ctr"/>
              <a:r>
                <a:rPr lang="en-GB" sz="2000" b="1" dirty="0" smtClean="0">
                  <a:solidFill>
                    <a:srgbClr val="FFFFFF"/>
                  </a:solidFill>
                </a:rPr>
                <a:t>Are you currently MCIPS?</a:t>
              </a:r>
            </a:p>
          </p:txBody>
        </p:sp>
        <p:sp>
          <p:nvSpPr>
            <p:cNvPr id="8" name="Isosceles Triangle 25"/>
            <p:cNvSpPr>
              <a:spLocks noChangeAspect="1"/>
            </p:cNvSpPr>
            <p:nvPr/>
          </p:nvSpPr>
          <p:spPr bwMode="hidden">
            <a:xfrm flipV="1">
              <a:off x="7277774" y="1886607"/>
              <a:ext cx="388802" cy="134549"/>
            </a:xfrm>
            <a:custGeom>
              <a:avLst/>
              <a:gdLst>
                <a:gd name="connsiteX0" fmla="*/ 0 w 803868"/>
                <a:gd name="connsiteY0" fmla="*/ 692990 h 692990"/>
                <a:gd name="connsiteX1" fmla="*/ 401934 w 803868"/>
                <a:gd name="connsiteY1" fmla="*/ 0 h 692990"/>
                <a:gd name="connsiteX2" fmla="*/ 803868 w 803868"/>
                <a:gd name="connsiteY2" fmla="*/ 692990 h 692990"/>
                <a:gd name="connsiteX3" fmla="*/ 0 w 803868"/>
                <a:gd name="connsiteY3" fmla="*/ 692990 h 692990"/>
                <a:gd name="connsiteX0" fmla="*/ 0 w 803868"/>
                <a:gd name="connsiteY0" fmla="*/ 692990 h 692990"/>
                <a:gd name="connsiteX1" fmla="*/ 401934 w 803868"/>
                <a:gd name="connsiteY1" fmla="*/ 0 h 692990"/>
                <a:gd name="connsiteX2" fmla="*/ 446019 w 803868"/>
                <a:gd name="connsiteY2" fmla="*/ 75629 h 692990"/>
                <a:gd name="connsiteX3" fmla="*/ 803868 w 803868"/>
                <a:gd name="connsiteY3" fmla="*/ 692990 h 692990"/>
                <a:gd name="connsiteX4" fmla="*/ 0 w 803868"/>
                <a:gd name="connsiteY4" fmla="*/ 692990 h 692990"/>
                <a:gd name="connsiteX0" fmla="*/ 0 w 803868"/>
                <a:gd name="connsiteY0" fmla="*/ 692990 h 692990"/>
                <a:gd name="connsiteX1" fmla="*/ 357365 w 803868"/>
                <a:gd name="connsiteY1" fmla="*/ 78162 h 692990"/>
                <a:gd name="connsiteX2" fmla="*/ 401934 w 803868"/>
                <a:gd name="connsiteY2" fmla="*/ 0 h 692990"/>
                <a:gd name="connsiteX3" fmla="*/ 446019 w 803868"/>
                <a:gd name="connsiteY3" fmla="*/ 75629 h 692990"/>
                <a:gd name="connsiteX4" fmla="*/ 803868 w 803868"/>
                <a:gd name="connsiteY4" fmla="*/ 692990 h 692990"/>
                <a:gd name="connsiteX5" fmla="*/ 0 w 803868"/>
                <a:gd name="connsiteY5" fmla="*/ 692990 h 692990"/>
                <a:gd name="connsiteX0" fmla="*/ 0 w 803868"/>
                <a:gd name="connsiteY0" fmla="*/ 617361 h 617361"/>
                <a:gd name="connsiteX1" fmla="*/ 357365 w 803868"/>
                <a:gd name="connsiteY1" fmla="*/ 2533 h 617361"/>
                <a:gd name="connsiteX2" fmla="*/ 446019 w 803868"/>
                <a:gd name="connsiteY2" fmla="*/ 0 h 617361"/>
                <a:gd name="connsiteX3" fmla="*/ 803868 w 803868"/>
                <a:gd name="connsiteY3" fmla="*/ 617361 h 617361"/>
                <a:gd name="connsiteX4" fmla="*/ 0 w 803868"/>
                <a:gd name="connsiteY4" fmla="*/ 617361 h 617361"/>
                <a:gd name="connsiteX0" fmla="*/ 0 w 803868"/>
                <a:gd name="connsiteY0" fmla="*/ 633416 h 633416"/>
                <a:gd name="connsiteX1" fmla="*/ 357365 w 803868"/>
                <a:gd name="connsiteY1" fmla="*/ 18588 h 633416"/>
                <a:gd name="connsiteX2" fmla="*/ 446019 w 803868"/>
                <a:gd name="connsiteY2" fmla="*/ 16055 h 633416"/>
                <a:gd name="connsiteX3" fmla="*/ 803868 w 803868"/>
                <a:gd name="connsiteY3" fmla="*/ 633416 h 633416"/>
                <a:gd name="connsiteX4" fmla="*/ 0 w 803868"/>
                <a:gd name="connsiteY4" fmla="*/ 633416 h 633416"/>
                <a:gd name="connsiteX0" fmla="*/ 0 w 803868"/>
                <a:gd name="connsiteY0" fmla="*/ 641046 h 641046"/>
                <a:gd name="connsiteX1" fmla="*/ 357365 w 803868"/>
                <a:gd name="connsiteY1" fmla="*/ 26218 h 641046"/>
                <a:gd name="connsiteX2" fmla="*/ 446019 w 803868"/>
                <a:gd name="connsiteY2" fmla="*/ 23685 h 641046"/>
                <a:gd name="connsiteX3" fmla="*/ 803868 w 803868"/>
                <a:gd name="connsiteY3" fmla="*/ 641046 h 641046"/>
                <a:gd name="connsiteX4" fmla="*/ 0 w 803868"/>
                <a:gd name="connsiteY4" fmla="*/ 641046 h 641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3868" h="641046">
                  <a:moveTo>
                    <a:pt x="0" y="641046"/>
                  </a:moveTo>
                  <a:lnTo>
                    <a:pt x="357365" y="26218"/>
                  </a:lnTo>
                  <a:cubicBezTo>
                    <a:pt x="381850" y="-2488"/>
                    <a:pt x="408869" y="-13465"/>
                    <a:pt x="446019" y="23685"/>
                  </a:cubicBezTo>
                  <a:lnTo>
                    <a:pt x="803868" y="641046"/>
                  </a:lnTo>
                  <a:lnTo>
                    <a:pt x="0" y="641046"/>
                  </a:lnTo>
                  <a:close/>
                </a:path>
              </a:pathLst>
            </a:cu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grpSp>
      <p:sp>
        <p:nvSpPr>
          <p:cNvPr id="16" name="Rectangle 15"/>
          <p:cNvSpPr/>
          <p:nvPr/>
        </p:nvSpPr>
        <p:spPr bwMode="auto">
          <a:xfrm>
            <a:off x="1440398" y="2103899"/>
            <a:ext cx="2976821" cy="3463183"/>
          </a:xfrm>
          <a:custGeom>
            <a:avLst/>
            <a:gdLst>
              <a:gd name="connsiteX0" fmla="*/ 0 w 2964529"/>
              <a:gd name="connsiteY0" fmla="*/ 0 h 3463183"/>
              <a:gd name="connsiteX1" fmla="*/ 2964529 w 2964529"/>
              <a:gd name="connsiteY1" fmla="*/ 0 h 3463183"/>
              <a:gd name="connsiteX2" fmla="*/ 2964529 w 2964529"/>
              <a:gd name="connsiteY2" fmla="*/ 3463183 h 3463183"/>
              <a:gd name="connsiteX3" fmla="*/ 0 w 2964529"/>
              <a:gd name="connsiteY3" fmla="*/ 3463183 h 3463183"/>
              <a:gd name="connsiteX4" fmla="*/ 0 w 2964529"/>
              <a:gd name="connsiteY4" fmla="*/ 0 h 3463183"/>
              <a:gd name="connsiteX0" fmla="*/ 0 w 2964529"/>
              <a:gd name="connsiteY0" fmla="*/ 0 h 3463183"/>
              <a:gd name="connsiteX1" fmla="*/ 2964529 w 2964529"/>
              <a:gd name="connsiteY1" fmla="*/ 0 h 3463183"/>
              <a:gd name="connsiteX2" fmla="*/ 1090906 w 2964529"/>
              <a:gd name="connsiteY2" fmla="*/ 666195 h 3463183"/>
              <a:gd name="connsiteX3" fmla="*/ 0 w 2964529"/>
              <a:gd name="connsiteY3" fmla="*/ 3463183 h 3463183"/>
              <a:gd name="connsiteX4" fmla="*/ 0 w 2964529"/>
              <a:gd name="connsiteY4" fmla="*/ 0 h 3463183"/>
              <a:gd name="connsiteX0" fmla="*/ 0 w 2964529"/>
              <a:gd name="connsiteY0" fmla="*/ 0 h 3463183"/>
              <a:gd name="connsiteX1" fmla="*/ 2964529 w 2964529"/>
              <a:gd name="connsiteY1" fmla="*/ 0 h 3463183"/>
              <a:gd name="connsiteX2" fmla="*/ 1458459 w 2964529"/>
              <a:gd name="connsiteY2" fmla="*/ 594478 h 3463183"/>
              <a:gd name="connsiteX3" fmla="*/ 0 w 2964529"/>
              <a:gd name="connsiteY3" fmla="*/ 3463183 h 3463183"/>
              <a:gd name="connsiteX4" fmla="*/ 0 w 2964529"/>
              <a:gd name="connsiteY4" fmla="*/ 0 h 3463183"/>
              <a:gd name="connsiteX0" fmla="*/ 0 w 2964529"/>
              <a:gd name="connsiteY0" fmla="*/ 0 h 3463183"/>
              <a:gd name="connsiteX1" fmla="*/ 2964529 w 2964529"/>
              <a:gd name="connsiteY1" fmla="*/ 0 h 3463183"/>
              <a:gd name="connsiteX2" fmla="*/ 2510656 w 2964529"/>
              <a:gd name="connsiteY2" fmla="*/ 164172 h 3463183"/>
              <a:gd name="connsiteX3" fmla="*/ 1458459 w 2964529"/>
              <a:gd name="connsiteY3" fmla="*/ 594478 h 3463183"/>
              <a:gd name="connsiteX4" fmla="*/ 0 w 2964529"/>
              <a:gd name="connsiteY4" fmla="*/ 3463183 h 3463183"/>
              <a:gd name="connsiteX5" fmla="*/ 0 w 2964529"/>
              <a:gd name="connsiteY5" fmla="*/ 0 h 3463183"/>
              <a:gd name="connsiteX0" fmla="*/ 0 w 2976821"/>
              <a:gd name="connsiteY0" fmla="*/ 0 h 3463183"/>
              <a:gd name="connsiteX1" fmla="*/ 2964529 w 2976821"/>
              <a:gd name="connsiteY1" fmla="*/ 0 h 3463183"/>
              <a:gd name="connsiteX2" fmla="*/ 2976821 w 2976821"/>
              <a:gd name="connsiteY2" fmla="*/ 415184 h 3463183"/>
              <a:gd name="connsiteX3" fmla="*/ 1458459 w 2976821"/>
              <a:gd name="connsiteY3" fmla="*/ 594478 h 3463183"/>
              <a:gd name="connsiteX4" fmla="*/ 0 w 2976821"/>
              <a:gd name="connsiteY4" fmla="*/ 3463183 h 3463183"/>
              <a:gd name="connsiteX5" fmla="*/ 0 w 2976821"/>
              <a:gd name="connsiteY5" fmla="*/ 0 h 3463183"/>
              <a:gd name="connsiteX0" fmla="*/ 0 w 2976821"/>
              <a:gd name="connsiteY0" fmla="*/ 0 h 3463183"/>
              <a:gd name="connsiteX1" fmla="*/ 2964529 w 2976821"/>
              <a:gd name="connsiteY1" fmla="*/ 0 h 3463183"/>
              <a:gd name="connsiteX2" fmla="*/ 2976821 w 2976821"/>
              <a:gd name="connsiteY2" fmla="*/ 415184 h 3463183"/>
              <a:gd name="connsiteX3" fmla="*/ 1503283 w 2976821"/>
              <a:gd name="connsiteY3" fmla="*/ 451043 h 3463183"/>
              <a:gd name="connsiteX4" fmla="*/ 0 w 2976821"/>
              <a:gd name="connsiteY4" fmla="*/ 3463183 h 3463183"/>
              <a:gd name="connsiteX5" fmla="*/ 0 w 2976821"/>
              <a:gd name="connsiteY5" fmla="*/ 0 h 3463183"/>
              <a:gd name="connsiteX0" fmla="*/ 0 w 2976821"/>
              <a:gd name="connsiteY0" fmla="*/ 0 h 3463183"/>
              <a:gd name="connsiteX1" fmla="*/ 2964529 w 2976821"/>
              <a:gd name="connsiteY1" fmla="*/ 0 h 3463183"/>
              <a:gd name="connsiteX2" fmla="*/ 2976821 w 2976821"/>
              <a:gd name="connsiteY2" fmla="*/ 415184 h 3463183"/>
              <a:gd name="connsiteX3" fmla="*/ 1503283 w 2976821"/>
              <a:gd name="connsiteY3" fmla="*/ 451043 h 3463183"/>
              <a:gd name="connsiteX4" fmla="*/ 170868 w 2976821"/>
              <a:gd name="connsiteY4" fmla="*/ 3131489 h 3463183"/>
              <a:gd name="connsiteX5" fmla="*/ 0 w 2976821"/>
              <a:gd name="connsiteY5" fmla="*/ 3463183 h 3463183"/>
              <a:gd name="connsiteX6" fmla="*/ 0 w 2976821"/>
              <a:gd name="connsiteY6" fmla="*/ 0 h 3463183"/>
              <a:gd name="connsiteX0" fmla="*/ 0 w 2976821"/>
              <a:gd name="connsiteY0" fmla="*/ 0 h 3463183"/>
              <a:gd name="connsiteX1" fmla="*/ 2964529 w 2976821"/>
              <a:gd name="connsiteY1" fmla="*/ 0 h 3463183"/>
              <a:gd name="connsiteX2" fmla="*/ 2976821 w 2976821"/>
              <a:gd name="connsiteY2" fmla="*/ 415184 h 3463183"/>
              <a:gd name="connsiteX3" fmla="*/ 1503283 w 2976821"/>
              <a:gd name="connsiteY3" fmla="*/ 451043 h 3463183"/>
              <a:gd name="connsiteX4" fmla="*/ 654962 w 2976821"/>
              <a:gd name="connsiteY4" fmla="*/ 3454218 h 3463183"/>
              <a:gd name="connsiteX5" fmla="*/ 0 w 2976821"/>
              <a:gd name="connsiteY5" fmla="*/ 3463183 h 3463183"/>
              <a:gd name="connsiteX6" fmla="*/ 0 w 2976821"/>
              <a:gd name="connsiteY6" fmla="*/ 0 h 3463183"/>
              <a:gd name="connsiteX0" fmla="*/ 0 w 2976821"/>
              <a:gd name="connsiteY0" fmla="*/ 0 h 3463183"/>
              <a:gd name="connsiteX1" fmla="*/ 2964529 w 2976821"/>
              <a:gd name="connsiteY1" fmla="*/ 0 h 3463183"/>
              <a:gd name="connsiteX2" fmla="*/ 2976821 w 2976821"/>
              <a:gd name="connsiteY2" fmla="*/ 415184 h 3463183"/>
              <a:gd name="connsiteX3" fmla="*/ 1072977 w 2976821"/>
              <a:gd name="connsiteY3" fmla="*/ 451043 h 3463183"/>
              <a:gd name="connsiteX4" fmla="*/ 654962 w 2976821"/>
              <a:gd name="connsiteY4" fmla="*/ 3454218 h 3463183"/>
              <a:gd name="connsiteX5" fmla="*/ 0 w 2976821"/>
              <a:gd name="connsiteY5" fmla="*/ 3463183 h 3463183"/>
              <a:gd name="connsiteX6" fmla="*/ 0 w 2976821"/>
              <a:gd name="connsiteY6" fmla="*/ 0 h 3463183"/>
              <a:gd name="connsiteX0" fmla="*/ 0 w 2976821"/>
              <a:gd name="connsiteY0" fmla="*/ 0 h 3463183"/>
              <a:gd name="connsiteX1" fmla="*/ 2964529 w 2976821"/>
              <a:gd name="connsiteY1" fmla="*/ 0 h 3463183"/>
              <a:gd name="connsiteX2" fmla="*/ 2976821 w 2976821"/>
              <a:gd name="connsiteY2" fmla="*/ 415184 h 3463183"/>
              <a:gd name="connsiteX3" fmla="*/ 830930 w 2976821"/>
              <a:gd name="connsiteY3" fmla="*/ 406220 h 3463183"/>
              <a:gd name="connsiteX4" fmla="*/ 654962 w 2976821"/>
              <a:gd name="connsiteY4" fmla="*/ 3454218 h 3463183"/>
              <a:gd name="connsiteX5" fmla="*/ 0 w 2976821"/>
              <a:gd name="connsiteY5" fmla="*/ 3463183 h 3463183"/>
              <a:gd name="connsiteX6" fmla="*/ 0 w 2976821"/>
              <a:gd name="connsiteY6" fmla="*/ 0 h 3463183"/>
              <a:gd name="connsiteX0" fmla="*/ 0 w 2976821"/>
              <a:gd name="connsiteY0" fmla="*/ 0 h 3463183"/>
              <a:gd name="connsiteX1" fmla="*/ 2964529 w 2976821"/>
              <a:gd name="connsiteY1" fmla="*/ 0 h 3463183"/>
              <a:gd name="connsiteX2" fmla="*/ 2976821 w 2976821"/>
              <a:gd name="connsiteY2" fmla="*/ 415184 h 3463183"/>
              <a:gd name="connsiteX3" fmla="*/ 714388 w 2976821"/>
              <a:gd name="connsiteY3" fmla="*/ 397255 h 3463183"/>
              <a:gd name="connsiteX4" fmla="*/ 654962 w 2976821"/>
              <a:gd name="connsiteY4" fmla="*/ 3454218 h 3463183"/>
              <a:gd name="connsiteX5" fmla="*/ 0 w 2976821"/>
              <a:gd name="connsiteY5" fmla="*/ 3463183 h 3463183"/>
              <a:gd name="connsiteX6" fmla="*/ 0 w 2976821"/>
              <a:gd name="connsiteY6" fmla="*/ 0 h 3463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76821" h="3463183">
                <a:moveTo>
                  <a:pt x="0" y="0"/>
                </a:moveTo>
                <a:lnTo>
                  <a:pt x="2964529" y="0"/>
                </a:lnTo>
                <a:lnTo>
                  <a:pt x="2976821" y="415184"/>
                </a:lnTo>
                <a:lnTo>
                  <a:pt x="714388" y="397255"/>
                </a:lnTo>
                <a:lnTo>
                  <a:pt x="654962" y="3454218"/>
                </a:lnTo>
                <a:lnTo>
                  <a:pt x="0" y="3463183"/>
                </a:lnTo>
                <a:lnTo>
                  <a:pt x="0" y="0"/>
                </a:lnTo>
                <a:close/>
              </a:path>
            </a:pathLst>
          </a:cu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mtClean="0">
              <a:solidFill>
                <a:srgbClr val="B2015C"/>
              </a:solidFill>
            </a:endParaRPr>
          </a:p>
        </p:txBody>
      </p:sp>
      <p:grpSp>
        <p:nvGrpSpPr>
          <p:cNvPr id="30" name="Group 1030"/>
          <p:cNvGrpSpPr/>
          <p:nvPr/>
        </p:nvGrpSpPr>
        <p:grpSpPr>
          <a:xfrm>
            <a:off x="701862" y="5116520"/>
            <a:ext cx="1834776" cy="764404"/>
            <a:chOff x="701862" y="5259020"/>
            <a:chExt cx="1834776" cy="764404"/>
          </a:xfrm>
        </p:grpSpPr>
        <p:sp>
          <p:nvSpPr>
            <p:cNvPr id="51" name="Isosceles Triangle 25"/>
            <p:cNvSpPr>
              <a:spLocks noChangeAspect="1"/>
            </p:cNvSpPr>
            <p:nvPr/>
          </p:nvSpPr>
          <p:spPr bwMode="hidden">
            <a:xfrm>
              <a:off x="1424849" y="5259020"/>
              <a:ext cx="388802" cy="134549"/>
            </a:xfrm>
            <a:custGeom>
              <a:avLst/>
              <a:gdLst>
                <a:gd name="connsiteX0" fmla="*/ 0 w 803868"/>
                <a:gd name="connsiteY0" fmla="*/ 692990 h 692990"/>
                <a:gd name="connsiteX1" fmla="*/ 401934 w 803868"/>
                <a:gd name="connsiteY1" fmla="*/ 0 h 692990"/>
                <a:gd name="connsiteX2" fmla="*/ 803868 w 803868"/>
                <a:gd name="connsiteY2" fmla="*/ 692990 h 692990"/>
                <a:gd name="connsiteX3" fmla="*/ 0 w 803868"/>
                <a:gd name="connsiteY3" fmla="*/ 692990 h 692990"/>
                <a:gd name="connsiteX0" fmla="*/ 0 w 803868"/>
                <a:gd name="connsiteY0" fmla="*/ 692990 h 692990"/>
                <a:gd name="connsiteX1" fmla="*/ 401934 w 803868"/>
                <a:gd name="connsiteY1" fmla="*/ 0 h 692990"/>
                <a:gd name="connsiteX2" fmla="*/ 446019 w 803868"/>
                <a:gd name="connsiteY2" fmla="*/ 75629 h 692990"/>
                <a:gd name="connsiteX3" fmla="*/ 803868 w 803868"/>
                <a:gd name="connsiteY3" fmla="*/ 692990 h 692990"/>
                <a:gd name="connsiteX4" fmla="*/ 0 w 803868"/>
                <a:gd name="connsiteY4" fmla="*/ 692990 h 692990"/>
                <a:gd name="connsiteX0" fmla="*/ 0 w 803868"/>
                <a:gd name="connsiteY0" fmla="*/ 692990 h 692990"/>
                <a:gd name="connsiteX1" fmla="*/ 357365 w 803868"/>
                <a:gd name="connsiteY1" fmla="*/ 78162 h 692990"/>
                <a:gd name="connsiteX2" fmla="*/ 401934 w 803868"/>
                <a:gd name="connsiteY2" fmla="*/ 0 h 692990"/>
                <a:gd name="connsiteX3" fmla="*/ 446019 w 803868"/>
                <a:gd name="connsiteY3" fmla="*/ 75629 h 692990"/>
                <a:gd name="connsiteX4" fmla="*/ 803868 w 803868"/>
                <a:gd name="connsiteY4" fmla="*/ 692990 h 692990"/>
                <a:gd name="connsiteX5" fmla="*/ 0 w 803868"/>
                <a:gd name="connsiteY5" fmla="*/ 692990 h 692990"/>
                <a:gd name="connsiteX0" fmla="*/ 0 w 803868"/>
                <a:gd name="connsiteY0" fmla="*/ 617361 h 617361"/>
                <a:gd name="connsiteX1" fmla="*/ 357365 w 803868"/>
                <a:gd name="connsiteY1" fmla="*/ 2533 h 617361"/>
                <a:gd name="connsiteX2" fmla="*/ 446019 w 803868"/>
                <a:gd name="connsiteY2" fmla="*/ 0 h 617361"/>
                <a:gd name="connsiteX3" fmla="*/ 803868 w 803868"/>
                <a:gd name="connsiteY3" fmla="*/ 617361 h 617361"/>
                <a:gd name="connsiteX4" fmla="*/ 0 w 803868"/>
                <a:gd name="connsiteY4" fmla="*/ 617361 h 617361"/>
                <a:gd name="connsiteX0" fmla="*/ 0 w 803868"/>
                <a:gd name="connsiteY0" fmla="*/ 633416 h 633416"/>
                <a:gd name="connsiteX1" fmla="*/ 357365 w 803868"/>
                <a:gd name="connsiteY1" fmla="*/ 18588 h 633416"/>
                <a:gd name="connsiteX2" fmla="*/ 446019 w 803868"/>
                <a:gd name="connsiteY2" fmla="*/ 16055 h 633416"/>
                <a:gd name="connsiteX3" fmla="*/ 803868 w 803868"/>
                <a:gd name="connsiteY3" fmla="*/ 633416 h 633416"/>
                <a:gd name="connsiteX4" fmla="*/ 0 w 803868"/>
                <a:gd name="connsiteY4" fmla="*/ 633416 h 633416"/>
                <a:gd name="connsiteX0" fmla="*/ 0 w 803868"/>
                <a:gd name="connsiteY0" fmla="*/ 641046 h 641046"/>
                <a:gd name="connsiteX1" fmla="*/ 357365 w 803868"/>
                <a:gd name="connsiteY1" fmla="*/ 26218 h 641046"/>
                <a:gd name="connsiteX2" fmla="*/ 446019 w 803868"/>
                <a:gd name="connsiteY2" fmla="*/ 23685 h 641046"/>
                <a:gd name="connsiteX3" fmla="*/ 803868 w 803868"/>
                <a:gd name="connsiteY3" fmla="*/ 641046 h 641046"/>
                <a:gd name="connsiteX4" fmla="*/ 0 w 803868"/>
                <a:gd name="connsiteY4" fmla="*/ 641046 h 641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3868" h="641046">
                  <a:moveTo>
                    <a:pt x="0" y="641046"/>
                  </a:moveTo>
                  <a:lnTo>
                    <a:pt x="357365" y="26218"/>
                  </a:lnTo>
                  <a:cubicBezTo>
                    <a:pt x="381850" y="-2488"/>
                    <a:pt x="408869" y="-13465"/>
                    <a:pt x="446019" y="23685"/>
                  </a:cubicBezTo>
                  <a:lnTo>
                    <a:pt x="803868" y="641046"/>
                  </a:lnTo>
                  <a:lnTo>
                    <a:pt x="0" y="641046"/>
                  </a:ln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sp>
          <p:nvSpPr>
            <p:cNvPr id="21" name="Rounded Rectangle 20"/>
            <p:cNvSpPr/>
            <p:nvPr/>
          </p:nvSpPr>
          <p:spPr bwMode="auto">
            <a:xfrm>
              <a:off x="701862" y="5391150"/>
              <a:ext cx="1834776" cy="632274"/>
            </a:xfrm>
            <a:prstGeom prst="roundRect">
              <a:avLst>
                <a:gd name="adj" fmla="val 10055"/>
              </a:avLst>
            </a:prstGeom>
            <a:solidFill>
              <a:schemeClr val="accent1"/>
            </a:solidFill>
            <a:ln w="9525" cap="flat" cmpd="sng" algn="ctr">
              <a:noFill/>
              <a:prstDash val="solid"/>
              <a:round/>
              <a:headEnd type="none" w="med" len="med"/>
              <a:tailEnd type="none" w="med" len="med"/>
            </a:ln>
            <a:effectLst/>
          </p:spPr>
          <p:txBody>
            <a:bodyPr vert="horz" wrap="square" lIns="36000" tIns="36000" rIns="36000" bIns="54000" numCol="1" rtlCol="0" anchor="ctr" anchorCtr="0" compatLnSpc="1">
              <a:prstTxWarp prst="textNoShape">
                <a:avLst/>
              </a:prstTxWarp>
            </a:bodyPr>
            <a:lstStyle/>
            <a:p>
              <a:pPr algn="ctr">
                <a:lnSpc>
                  <a:spcPct val="90000"/>
                </a:lnSpc>
              </a:pPr>
              <a:r>
                <a:rPr lang="en-GB" sz="1600" b="1" dirty="0" smtClean="0">
                  <a:solidFill>
                    <a:srgbClr val="FFFFFF"/>
                  </a:solidFill>
                </a:rPr>
                <a:t>Take MER or CIPS</a:t>
              </a:r>
            </a:p>
            <a:p>
              <a:pPr algn="ctr">
                <a:lnSpc>
                  <a:spcPct val="90000"/>
                </a:lnSpc>
              </a:pPr>
              <a:r>
                <a:rPr lang="en-GB" sz="1600" b="1" dirty="0" smtClean="0">
                  <a:solidFill>
                    <a:srgbClr val="FFFFFF"/>
                  </a:solidFill>
                </a:rPr>
                <a:t>Qualifications Route </a:t>
              </a:r>
            </a:p>
          </p:txBody>
        </p:sp>
      </p:grpSp>
      <p:sp>
        <p:nvSpPr>
          <p:cNvPr id="50" name="Rectangle 49"/>
          <p:cNvSpPr/>
          <p:nvPr/>
        </p:nvSpPr>
        <p:spPr bwMode="auto">
          <a:xfrm>
            <a:off x="3430829" y="2112848"/>
            <a:ext cx="4535159" cy="104721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mtClean="0">
              <a:solidFill>
                <a:srgbClr val="B2015C"/>
              </a:solidFill>
            </a:endParaRPr>
          </a:p>
        </p:txBody>
      </p:sp>
      <p:sp>
        <p:nvSpPr>
          <p:cNvPr id="10" name="TextBox 9"/>
          <p:cNvSpPr txBox="1"/>
          <p:nvPr/>
        </p:nvSpPr>
        <p:spPr>
          <a:xfrm>
            <a:off x="4806768" y="1947571"/>
            <a:ext cx="339195" cy="276999"/>
          </a:xfrm>
          <a:prstGeom prst="rect">
            <a:avLst/>
          </a:prstGeom>
          <a:noFill/>
        </p:spPr>
        <p:txBody>
          <a:bodyPr wrap="none" lIns="0" tIns="0" rIns="0" bIns="0" rtlCol="0">
            <a:spAutoFit/>
          </a:bodyPr>
          <a:lstStyle/>
          <a:p>
            <a:r>
              <a:rPr lang="en-GB" sz="1800" b="1" dirty="0" smtClean="0"/>
              <a:t>YES</a:t>
            </a:r>
            <a:endParaRPr lang="en-GB" sz="1800" b="1" dirty="0"/>
          </a:p>
        </p:txBody>
      </p:sp>
      <p:sp>
        <p:nvSpPr>
          <p:cNvPr id="6" name="TextBox 5"/>
          <p:cNvSpPr txBox="1"/>
          <p:nvPr/>
        </p:nvSpPr>
        <p:spPr>
          <a:xfrm>
            <a:off x="4081601" y="1947571"/>
            <a:ext cx="307777" cy="276999"/>
          </a:xfrm>
          <a:prstGeom prst="rect">
            <a:avLst/>
          </a:prstGeom>
          <a:noFill/>
        </p:spPr>
        <p:txBody>
          <a:bodyPr wrap="none" lIns="0" tIns="0" rIns="0" bIns="0" rtlCol="0">
            <a:spAutoFit/>
          </a:bodyPr>
          <a:lstStyle/>
          <a:p>
            <a:r>
              <a:rPr lang="en-GB" sz="1800" b="1" dirty="0" smtClean="0">
                <a:solidFill>
                  <a:srgbClr val="00CCFF"/>
                </a:solidFill>
              </a:rPr>
              <a:t>NO</a:t>
            </a:r>
            <a:endParaRPr lang="en-GB" sz="1800" b="1" dirty="0">
              <a:solidFill>
                <a:srgbClr val="00CCFF"/>
              </a:solidFill>
            </a:endParaRPr>
          </a:p>
        </p:txBody>
      </p:sp>
      <p:grpSp>
        <p:nvGrpSpPr>
          <p:cNvPr id="31" name="Group 133"/>
          <p:cNvGrpSpPr/>
          <p:nvPr/>
        </p:nvGrpSpPr>
        <p:grpSpPr>
          <a:xfrm>
            <a:off x="403224" y="1543129"/>
            <a:ext cx="8435976" cy="5086271"/>
            <a:chOff x="403224" y="1543129"/>
            <a:chExt cx="8334002" cy="4385253"/>
          </a:xfrm>
        </p:grpSpPr>
        <p:sp>
          <p:nvSpPr>
            <p:cNvPr id="135" name="Rectangle 1"/>
            <p:cNvSpPr/>
            <p:nvPr/>
          </p:nvSpPr>
          <p:spPr bwMode="ltGray">
            <a:xfrm>
              <a:off x="403224" y="1543129"/>
              <a:ext cx="8334002" cy="4385253"/>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144000" rIns="2700000" bIns="45720" numCol="1" rtlCol="0" anchor="t" anchorCtr="0" compatLnSpc="1">
              <a:prstTxWarp prst="textNoShape">
                <a:avLst/>
              </a:prstTxWarp>
            </a:bodyPr>
            <a:lstStyle/>
            <a:p>
              <a:pPr marL="179387">
                <a:spcAft>
                  <a:spcPts val="600"/>
                </a:spcAft>
              </a:pPr>
              <a:endParaRPr lang="en-US" sz="2600">
                <a:solidFill>
                  <a:srgbClr val="FFFFFF"/>
                </a:solidFill>
                <a:latin typeface="Calibri"/>
              </a:endParaRPr>
            </a:p>
          </p:txBody>
        </p:sp>
        <p:grpSp>
          <p:nvGrpSpPr>
            <p:cNvPr id="32" name="Group 135"/>
            <p:cNvGrpSpPr/>
            <p:nvPr/>
          </p:nvGrpSpPr>
          <p:grpSpPr>
            <a:xfrm>
              <a:off x="1495567" y="2183822"/>
              <a:ext cx="6079421" cy="2594091"/>
              <a:chOff x="1495567" y="2124447"/>
              <a:chExt cx="6079421" cy="2594091"/>
            </a:xfrm>
          </p:grpSpPr>
          <p:grpSp>
            <p:nvGrpSpPr>
              <p:cNvPr id="33" name="Group 160"/>
              <p:cNvGrpSpPr/>
              <p:nvPr/>
            </p:nvGrpSpPr>
            <p:grpSpPr>
              <a:xfrm>
                <a:off x="1495567" y="2124447"/>
                <a:ext cx="4019409" cy="2594091"/>
                <a:chOff x="1495567" y="2124447"/>
                <a:chExt cx="4019409" cy="2594091"/>
              </a:xfrm>
            </p:grpSpPr>
            <p:sp>
              <p:nvSpPr>
                <p:cNvPr id="170" name="Rounded Rectangle 6"/>
                <p:cNvSpPr/>
                <p:nvPr/>
              </p:nvSpPr>
              <p:spPr bwMode="auto">
                <a:xfrm>
                  <a:off x="1619250" y="2247899"/>
                  <a:ext cx="3895726" cy="2307154"/>
                </a:xfrm>
                <a:custGeom>
                  <a:avLst/>
                  <a:gdLst>
                    <a:gd name="connsiteX0" fmla="*/ 0 w 3705225"/>
                    <a:gd name="connsiteY0" fmla="*/ 72678 h 2990850"/>
                    <a:gd name="connsiteX1" fmla="*/ 72678 w 3705225"/>
                    <a:gd name="connsiteY1" fmla="*/ 0 h 2990850"/>
                    <a:gd name="connsiteX2" fmla="*/ 3632547 w 3705225"/>
                    <a:gd name="connsiteY2" fmla="*/ 0 h 2990850"/>
                    <a:gd name="connsiteX3" fmla="*/ 3705225 w 3705225"/>
                    <a:gd name="connsiteY3" fmla="*/ 72678 h 2990850"/>
                    <a:gd name="connsiteX4" fmla="*/ 3705225 w 3705225"/>
                    <a:gd name="connsiteY4" fmla="*/ 2918172 h 2990850"/>
                    <a:gd name="connsiteX5" fmla="*/ 3632547 w 3705225"/>
                    <a:gd name="connsiteY5" fmla="*/ 2990850 h 2990850"/>
                    <a:gd name="connsiteX6" fmla="*/ 72678 w 3705225"/>
                    <a:gd name="connsiteY6" fmla="*/ 2990850 h 2990850"/>
                    <a:gd name="connsiteX7" fmla="*/ 0 w 3705225"/>
                    <a:gd name="connsiteY7" fmla="*/ 2918172 h 2990850"/>
                    <a:gd name="connsiteX8" fmla="*/ 0 w 3705225"/>
                    <a:gd name="connsiteY8" fmla="*/ 72678 h 2990850"/>
                    <a:gd name="connsiteX0" fmla="*/ 72678 w 3705225"/>
                    <a:gd name="connsiteY0" fmla="*/ 2990850 h 3082290"/>
                    <a:gd name="connsiteX1" fmla="*/ 0 w 3705225"/>
                    <a:gd name="connsiteY1" fmla="*/ 2918172 h 3082290"/>
                    <a:gd name="connsiteX2" fmla="*/ 0 w 3705225"/>
                    <a:gd name="connsiteY2" fmla="*/ 72678 h 3082290"/>
                    <a:gd name="connsiteX3" fmla="*/ 72678 w 3705225"/>
                    <a:gd name="connsiteY3" fmla="*/ 0 h 3082290"/>
                    <a:gd name="connsiteX4" fmla="*/ 3632547 w 3705225"/>
                    <a:gd name="connsiteY4" fmla="*/ 0 h 3082290"/>
                    <a:gd name="connsiteX5" fmla="*/ 3705225 w 3705225"/>
                    <a:gd name="connsiteY5" fmla="*/ 72678 h 3082290"/>
                    <a:gd name="connsiteX6" fmla="*/ 3705225 w 3705225"/>
                    <a:gd name="connsiteY6" fmla="*/ 2918172 h 3082290"/>
                    <a:gd name="connsiteX7" fmla="*/ 3632547 w 3705225"/>
                    <a:gd name="connsiteY7" fmla="*/ 2990850 h 3082290"/>
                    <a:gd name="connsiteX8" fmla="*/ 164118 w 3705225"/>
                    <a:gd name="connsiteY8" fmla="*/ 3082290 h 3082290"/>
                    <a:gd name="connsiteX0" fmla="*/ 0 w 3705225"/>
                    <a:gd name="connsiteY0" fmla="*/ 2918172 h 3082290"/>
                    <a:gd name="connsiteX1" fmla="*/ 0 w 3705225"/>
                    <a:gd name="connsiteY1" fmla="*/ 72678 h 3082290"/>
                    <a:gd name="connsiteX2" fmla="*/ 72678 w 3705225"/>
                    <a:gd name="connsiteY2" fmla="*/ 0 h 3082290"/>
                    <a:gd name="connsiteX3" fmla="*/ 3632547 w 3705225"/>
                    <a:gd name="connsiteY3" fmla="*/ 0 h 3082290"/>
                    <a:gd name="connsiteX4" fmla="*/ 3705225 w 3705225"/>
                    <a:gd name="connsiteY4" fmla="*/ 72678 h 3082290"/>
                    <a:gd name="connsiteX5" fmla="*/ 3705225 w 3705225"/>
                    <a:gd name="connsiteY5" fmla="*/ 2918172 h 3082290"/>
                    <a:gd name="connsiteX6" fmla="*/ 3632547 w 3705225"/>
                    <a:gd name="connsiteY6" fmla="*/ 2990850 h 3082290"/>
                    <a:gd name="connsiteX7" fmla="*/ 164118 w 3705225"/>
                    <a:gd name="connsiteY7" fmla="*/ 3082290 h 3082290"/>
                    <a:gd name="connsiteX0" fmla="*/ 0 w 3705225"/>
                    <a:gd name="connsiteY0" fmla="*/ 2918172 h 2990850"/>
                    <a:gd name="connsiteX1" fmla="*/ 0 w 3705225"/>
                    <a:gd name="connsiteY1" fmla="*/ 72678 h 2990850"/>
                    <a:gd name="connsiteX2" fmla="*/ 72678 w 3705225"/>
                    <a:gd name="connsiteY2" fmla="*/ 0 h 2990850"/>
                    <a:gd name="connsiteX3" fmla="*/ 3632547 w 3705225"/>
                    <a:gd name="connsiteY3" fmla="*/ 0 h 2990850"/>
                    <a:gd name="connsiteX4" fmla="*/ 3705225 w 3705225"/>
                    <a:gd name="connsiteY4" fmla="*/ 72678 h 2990850"/>
                    <a:gd name="connsiteX5" fmla="*/ 3705225 w 3705225"/>
                    <a:gd name="connsiteY5" fmla="*/ 2918172 h 2990850"/>
                    <a:gd name="connsiteX6" fmla="*/ 3632547 w 3705225"/>
                    <a:gd name="connsiteY6" fmla="*/ 2990850 h 2990850"/>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705225 w 3705225"/>
                    <a:gd name="connsiteY5" fmla="*/ 2918172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5700 w 3705225"/>
                    <a:gd name="connsiteY5" fmla="*/ 866775 h 2918172"/>
                    <a:gd name="connsiteX6" fmla="*/ 3705225 w 3705225"/>
                    <a:gd name="connsiteY6" fmla="*/ 2918172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5700 w 3705225"/>
                    <a:gd name="connsiteY5" fmla="*/ 866775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5700 w 3705225"/>
                    <a:gd name="connsiteY5" fmla="*/ 866775 h 2918172"/>
                    <a:gd name="connsiteX6" fmla="*/ 0 w 3705225"/>
                    <a:gd name="connsiteY6" fmla="*/ 2918172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9447 w 3705225"/>
                    <a:gd name="connsiteY5" fmla="*/ 535827 h 2918172"/>
                    <a:gd name="connsiteX6" fmla="*/ 3695700 w 3705225"/>
                    <a:gd name="connsiteY6" fmla="*/ 866775 h 2918172"/>
                    <a:gd name="connsiteX7" fmla="*/ 0 w 3705225"/>
                    <a:gd name="connsiteY7" fmla="*/ 2918172 h 2918172"/>
                    <a:gd name="connsiteX0" fmla="*/ 3695700 w 3787140"/>
                    <a:gd name="connsiteY0" fmla="*/ 866775 h 2918172"/>
                    <a:gd name="connsiteX1" fmla="*/ 0 w 3787140"/>
                    <a:gd name="connsiteY1" fmla="*/ 2918172 h 2918172"/>
                    <a:gd name="connsiteX2" fmla="*/ 0 w 3787140"/>
                    <a:gd name="connsiteY2" fmla="*/ 72678 h 2918172"/>
                    <a:gd name="connsiteX3" fmla="*/ 72678 w 3787140"/>
                    <a:gd name="connsiteY3" fmla="*/ 0 h 2918172"/>
                    <a:gd name="connsiteX4" fmla="*/ 3632547 w 3787140"/>
                    <a:gd name="connsiteY4" fmla="*/ 0 h 2918172"/>
                    <a:gd name="connsiteX5" fmla="*/ 3705225 w 3787140"/>
                    <a:gd name="connsiteY5" fmla="*/ 72678 h 2918172"/>
                    <a:gd name="connsiteX6" fmla="*/ 3699447 w 3787140"/>
                    <a:gd name="connsiteY6" fmla="*/ 535827 h 2918172"/>
                    <a:gd name="connsiteX7" fmla="*/ 3787140 w 3787140"/>
                    <a:gd name="connsiteY7" fmla="*/ 958215 h 2918172"/>
                    <a:gd name="connsiteX0" fmla="*/ 3695700 w 3705225"/>
                    <a:gd name="connsiteY0" fmla="*/ 866775 h 2918172"/>
                    <a:gd name="connsiteX1" fmla="*/ 0 w 3705225"/>
                    <a:gd name="connsiteY1" fmla="*/ 2918172 h 2918172"/>
                    <a:gd name="connsiteX2" fmla="*/ 0 w 3705225"/>
                    <a:gd name="connsiteY2" fmla="*/ 72678 h 2918172"/>
                    <a:gd name="connsiteX3" fmla="*/ 72678 w 3705225"/>
                    <a:gd name="connsiteY3" fmla="*/ 0 h 2918172"/>
                    <a:gd name="connsiteX4" fmla="*/ 3632547 w 3705225"/>
                    <a:gd name="connsiteY4" fmla="*/ 0 h 2918172"/>
                    <a:gd name="connsiteX5" fmla="*/ 3705225 w 3705225"/>
                    <a:gd name="connsiteY5" fmla="*/ 72678 h 2918172"/>
                    <a:gd name="connsiteX6" fmla="*/ 3699447 w 3705225"/>
                    <a:gd name="connsiteY6" fmla="*/ 535827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9447 w 3705225"/>
                    <a:gd name="connsiteY5" fmla="*/ 535827 h 2918172"/>
                    <a:gd name="connsiteX0" fmla="*/ 0 w 3705225"/>
                    <a:gd name="connsiteY0" fmla="*/ 2918172 h 2918172"/>
                    <a:gd name="connsiteX1" fmla="*/ 0 w 3705225"/>
                    <a:gd name="connsiteY1" fmla="*/ 2794773 h 2918172"/>
                    <a:gd name="connsiteX2" fmla="*/ 0 w 3705225"/>
                    <a:gd name="connsiteY2" fmla="*/ 72678 h 2918172"/>
                    <a:gd name="connsiteX3" fmla="*/ 72678 w 3705225"/>
                    <a:gd name="connsiteY3" fmla="*/ 0 h 2918172"/>
                    <a:gd name="connsiteX4" fmla="*/ 3632547 w 3705225"/>
                    <a:gd name="connsiteY4" fmla="*/ 0 h 2918172"/>
                    <a:gd name="connsiteX5" fmla="*/ 3705225 w 3705225"/>
                    <a:gd name="connsiteY5" fmla="*/ 72678 h 2918172"/>
                    <a:gd name="connsiteX6" fmla="*/ 3699447 w 3705225"/>
                    <a:gd name="connsiteY6" fmla="*/ 535827 h 2918172"/>
                    <a:gd name="connsiteX0" fmla="*/ 0 w 3705225"/>
                    <a:gd name="connsiteY0" fmla="*/ 2794773 h 2794773"/>
                    <a:gd name="connsiteX1" fmla="*/ 0 w 3705225"/>
                    <a:gd name="connsiteY1" fmla="*/ 72678 h 2794773"/>
                    <a:gd name="connsiteX2" fmla="*/ 72678 w 3705225"/>
                    <a:gd name="connsiteY2" fmla="*/ 0 h 2794773"/>
                    <a:gd name="connsiteX3" fmla="*/ 3632547 w 3705225"/>
                    <a:gd name="connsiteY3" fmla="*/ 0 h 2794773"/>
                    <a:gd name="connsiteX4" fmla="*/ 3705225 w 3705225"/>
                    <a:gd name="connsiteY4" fmla="*/ 72678 h 2794773"/>
                    <a:gd name="connsiteX5" fmla="*/ 3699447 w 3705225"/>
                    <a:gd name="connsiteY5" fmla="*/ 535827 h 2794773"/>
                    <a:gd name="connsiteX0" fmla="*/ 0 w 3705225"/>
                    <a:gd name="connsiteY0" fmla="*/ 2659237 h 2659237"/>
                    <a:gd name="connsiteX1" fmla="*/ 0 w 3705225"/>
                    <a:gd name="connsiteY1" fmla="*/ 72678 h 2659237"/>
                    <a:gd name="connsiteX2" fmla="*/ 72678 w 3705225"/>
                    <a:gd name="connsiteY2" fmla="*/ 0 h 2659237"/>
                    <a:gd name="connsiteX3" fmla="*/ 3632547 w 3705225"/>
                    <a:gd name="connsiteY3" fmla="*/ 0 h 2659237"/>
                    <a:gd name="connsiteX4" fmla="*/ 3705225 w 3705225"/>
                    <a:gd name="connsiteY4" fmla="*/ 72678 h 2659237"/>
                    <a:gd name="connsiteX5" fmla="*/ 3699447 w 3705225"/>
                    <a:gd name="connsiteY5" fmla="*/ 535827 h 2659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05225" h="2659237">
                      <a:moveTo>
                        <a:pt x="0" y="2659237"/>
                      </a:moveTo>
                      <a:lnTo>
                        <a:pt x="0" y="72678"/>
                      </a:lnTo>
                      <a:cubicBezTo>
                        <a:pt x="0" y="32539"/>
                        <a:pt x="32539" y="0"/>
                        <a:pt x="72678" y="0"/>
                      </a:cubicBezTo>
                      <a:lnTo>
                        <a:pt x="3632547" y="0"/>
                      </a:lnTo>
                      <a:cubicBezTo>
                        <a:pt x="3672686" y="0"/>
                        <a:pt x="3705225" y="32539"/>
                        <a:pt x="3705225" y="72678"/>
                      </a:cubicBezTo>
                      <a:lnTo>
                        <a:pt x="3699447" y="535827"/>
                      </a:lnTo>
                    </a:path>
                  </a:pathLst>
                </a:custGeom>
                <a:noFill/>
                <a:ln w="76200" cap="flat" cmpd="sng" algn="ctr">
                  <a:gradFill>
                    <a:gsLst>
                      <a:gs pos="0">
                        <a:schemeClr val="bg1"/>
                      </a:gs>
                      <a:gs pos="100000">
                        <a:schemeClr val="accent1"/>
                      </a:gs>
                    </a:gsLst>
                    <a:lin ang="5400000" scaled="0"/>
                  </a:gra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mtClean="0">
                    <a:solidFill>
                      <a:srgbClr val="B2015C"/>
                    </a:solidFill>
                  </a:endParaRPr>
                </a:p>
              </p:txBody>
            </p:sp>
            <p:sp>
              <p:nvSpPr>
                <p:cNvPr id="171" name="Rounded Rectangle 33"/>
                <p:cNvSpPr>
                  <a:spLocks noChangeAspect="1"/>
                </p:cNvSpPr>
                <p:nvPr/>
              </p:nvSpPr>
              <p:spPr bwMode="auto">
                <a:xfrm>
                  <a:off x="5191567" y="2134722"/>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sp>
              <p:nvSpPr>
                <p:cNvPr id="172" name="Rounded Rectangle 33"/>
                <p:cNvSpPr>
                  <a:spLocks noChangeAspect="1"/>
                </p:cNvSpPr>
                <p:nvPr/>
              </p:nvSpPr>
              <p:spPr bwMode="auto">
                <a:xfrm flipH="1">
                  <a:off x="3831073" y="2124447"/>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sp>
              <p:nvSpPr>
                <p:cNvPr id="173" name="Rounded Rectangle 33"/>
                <p:cNvSpPr>
                  <a:spLocks noChangeAspect="1"/>
                </p:cNvSpPr>
                <p:nvPr/>
              </p:nvSpPr>
              <p:spPr bwMode="auto">
                <a:xfrm rot="16200000" flipH="1">
                  <a:off x="1537508" y="3718623"/>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rgbClr val="9FD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sp>
              <p:nvSpPr>
                <p:cNvPr id="174" name="Rounded Rectangle 33"/>
                <p:cNvSpPr>
                  <a:spLocks noChangeAspect="1"/>
                </p:cNvSpPr>
                <p:nvPr/>
              </p:nvSpPr>
              <p:spPr bwMode="auto">
                <a:xfrm rot="16200000" flipH="1">
                  <a:off x="1552394" y="4513113"/>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grpSp>
          <p:grpSp>
            <p:nvGrpSpPr>
              <p:cNvPr id="35" name="Group 161"/>
              <p:cNvGrpSpPr/>
              <p:nvPr/>
            </p:nvGrpSpPr>
            <p:grpSpPr>
              <a:xfrm>
                <a:off x="3443429" y="2495550"/>
                <a:ext cx="4131559" cy="575006"/>
                <a:chOff x="3443429" y="2495550"/>
                <a:chExt cx="4131559" cy="575006"/>
              </a:xfrm>
            </p:grpSpPr>
            <p:grpSp>
              <p:nvGrpSpPr>
                <p:cNvPr id="36" name="Group 162"/>
                <p:cNvGrpSpPr/>
                <p:nvPr/>
              </p:nvGrpSpPr>
              <p:grpSpPr>
                <a:xfrm>
                  <a:off x="3443429" y="2608843"/>
                  <a:ext cx="4131559" cy="461713"/>
                  <a:chOff x="3443429" y="2608843"/>
                  <a:chExt cx="4131559" cy="461713"/>
                </a:xfrm>
              </p:grpSpPr>
              <p:cxnSp>
                <p:nvCxnSpPr>
                  <p:cNvPr id="165" name="Straight Connector 164"/>
                  <p:cNvCxnSpPr/>
                  <p:nvPr/>
                </p:nvCxnSpPr>
                <p:spPr bwMode="auto">
                  <a:xfrm>
                    <a:off x="5504008" y="2608843"/>
                    <a:ext cx="0" cy="431188"/>
                  </a:xfrm>
                  <a:prstGeom prst="line">
                    <a:avLst/>
                  </a:prstGeom>
                  <a:noFill/>
                  <a:ln w="76200" cap="flat" cmpd="sng" algn="ctr">
                    <a:solidFill>
                      <a:schemeClr val="bg1"/>
                    </a:solidFill>
                    <a:prstDash val="solid"/>
                    <a:round/>
                    <a:headEnd type="none" w="med" len="med"/>
                    <a:tailEnd type="none" w="med" len="med"/>
                  </a:ln>
                  <a:effectLst/>
                </p:spPr>
              </p:cxnSp>
              <p:sp>
                <p:nvSpPr>
                  <p:cNvPr id="166" name="Rounded Rectangle 6"/>
                  <p:cNvSpPr/>
                  <p:nvPr/>
                </p:nvSpPr>
                <p:spPr bwMode="auto">
                  <a:xfrm>
                    <a:off x="3569495" y="2651674"/>
                    <a:ext cx="3881810" cy="305839"/>
                  </a:xfrm>
                  <a:custGeom>
                    <a:avLst/>
                    <a:gdLst>
                      <a:gd name="connsiteX0" fmla="*/ 0 w 3705225"/>
                      <a:gd name="connsiteY0" fmla="*/ 72678 h 2990850"/>
                      <a:gd name="connsiteX1" fmla="*/ 72678 w 3705225"/>
                      <a:gd name="connsiteY1" fmla="*/ 0 h 2990850"/>
                      <a:gd name="connsiteX2" fmla="*/ 3632547 w 3705225"/>
                      <a:gd name="connsiteY2" fmla="*/ 0 h 2990850"/>
                      <a:gd name="connsiteX3" fmla="*/ 3705225 w 3705225"/>
                      <a:gd name="connsiteY3" fmla="*/ 72678 h 2990850"/>
                      <a:gd name="connsiteX4" fmla="*/ 3705225 w 3705225"/>
                      <a:gd name="connsiteY4" fmla="*/ 2918172 h 2990850"/>
                      <a:gd name="connsiteX5" fmla="*/ 3632547 w 3705225"/>
                      <a:gd name="connsiteY5" fmla="*/ 2990850 h 2990850"/>
                      <a:gd name="connsiteX6" fmla="*/ 72678 w 3705225"/>
                      <a:gd name="connsiteY6" fmla="*/ 2990850 h 2990850"/>
                      <a:gd name="connsiteX7" fmla="*/ 0 w 3705225"/>
                      <a:gd name="connsiteY7" fmla="*/ 2918172 h 2990850"/>
                      <a:gd name="connsiteX8" fmla="*/ 0 w 3705225"/>
                      <a:gd name="connsiteY8" fmla="*/ 72678 h 2990850"/>
                      <a:gd name="connsiteX0" fmla="*/ 72678 w 3705225"/>
                      <a:gd name="connsiteY0" fmla="*/ 2990850 h 3082290"/>
                      <a:gd name="connsiteX1" fmla="*/ 0 w 3705225"/>
                      <a:gd name="connsiteY1" fmla="*/ 2918172 h 3082290"/>
                      <a:gd name="connsiteX2" fmla="*/ 0 w 3705225"/>
                      <a:gd name="connsiteY2" fmla="*/ 72678 h 3082290"/>
                      <a:gd name="connsiteX3" fmla="*/ 72678 w 3705225"/>
                      <a:gd name="connsiteY3" fmla="*/ 0 h 3082290"/>
                      <a:gd name="connsiteX4" fmla="*/ 3632547 w 3705225"/>
                      <a:gd name="connsiteY4" fmla="*/ 0 h 3082290"/>
                      <a:gd name="connsiteX5" fmla="*/ 3705225 w 3705225"/>
                      <a:gd name="connsiteY5" fmla="*/ 72678 h 3082290"/>
                      <a:gd name="connsiteX6" fmla="*/ 3705225 w 3705225"/>
                      <a:gd name="connsiteY6" fmla="*/ 2918172 h 3082290"/>
                      <a:gd name="connsiteX7" fmla="*/ 3632547 w 3705225"/>
                      <a:gd name="connsiteY7" fmla="*/ 2990850 h 3082290"/>
                      <a:gd name="connsiteX8" fmla="*/ 164118 w 3705225"/>
                      <a:gd name="connsiteY8" fmla="*/ 3082290 h 3082290"/>
                      <a:gd name="connsiteX0" fmla="*/ 0 w 3705225"/>
                      <a:gd name="connsiteY0" fmla="*/ 2918172 h 3082290"/>
                      <a:gd name="connsiteX1" fmla="*/ 0 w 3705225"/>
                      <a:gd name="connsiteY1" fmla="*/ 72678 h 3082290"/>
                      <a:gd name="connsiteX2" fmla="*/ 72678 w 3705225"/>
                      <a:gd name="connsiteY2" fmla="*/ 0 h 3082290"/>
                      <a:gd name="connsiteX3" fmla="*/ 3632547 w 3705225"/>
                      <a:gd name="connsiteY3" fmla="*/ 0 h 3082290"/>
                      <a:gd name="connsiteX4" fmla="*/ 3705225 w 3705225"/>
                      <a:gd name="connsiteY4" fmla="*/ 72678 h 3082290"/>
                      <a:gd name="connsiteX5" fmla="*/ 3705225 w 3705225"/>
                      <a:gd name="connsiteY5" fmla="*/ 2918172 h 3082290"/>
                      <a:gd name="connsiteX6" fmla="*/ 3632547 w 3705225"/>
                      <a:gd name="connsiteY6" fmla="*/ 2990850 h 3082290"/>
                      <a:gd name="connsiteX7" fmla="*/ 164118 w 3705225"/>
                      <a:gd name="connsiteY7" fmla="*/ 3082290 h 3082290"/>
                      <a:gd name="connsiteX0" fmla="*/ 0 w 3705225"/>
                      <a:gd name="connsiteY0" fmla="*/ 2918172 h 2990850"/>
                      <a:gd name="connsiteX1" fmla="*/ 0 w 3705225"/>
                      <a:gd name="connsiteY1" fmla="*/ 72678 h 2990850"/>
                      <a:gd name="connsiteX2" fmla="*/ 72678 w 3705225"/>
                      <a:gd name="connsiteY2" fmla="*/ 0 h 2990850"/>
                      <a:gd name="connsiteX3" fmla="*/ 3632547 w 3705225"/>
                      <a:gd name="connsiteY3" fmla="*/ 0 h 2990850"/>
                      <a:gd name="connsiteX4" fmla="*/ 3705225 w 3705225"/>
                      <a:gd name="connsiteY4" fmla="*/ 72678 h 2990850"/>
                      <a:gd name="connsiteX5" fmla="*/ 3705225 w 3705225"/>
                      <a:gd name="connsiteY5" fmla="*/ 2918172 h 2990850"/>
                      <a:gd name="connsiteX6" fmla="*/ 3632547 w 3705225"/>
                      <a:gd name="connsiteY6" fmla="*/ 2990850 h 2990850"/>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705225 w 3705225"/>
                      <a:gd name="connsiteY5" fmla="*/ 2918172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5700 w 3705225"/>
                      <a:gd name="connsiteY5" fmla="*/ 866775 h 2918172"/>
                      <a:gd name="connsiteX6" fmla="*/ 3705225 w 3705225"/>
                      <a:gd name="connsiteY6" fmla="*/ 2918172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5700 w 3705225"/>
                      <a:gd name="connsiteY5" fmla="*/ 866775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5700 w 3705225"/>
                      <a:gd name="connsiteY5" fmla="*/ 866775 h 2918172"/>
                      <a:gd name="connsiteX6" fmla="*/ 0 w 3705225"/>
                      <a:gd name="connsiteY6" fmla="*/ 2918172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9447 w 3705225"/>
                      <a:gd name="connsiteY5" fmla="*/ 535827 h 2918172"/>
                      <a:gd name="connsiteX6" fmla="*/ 3695700 w 3705225"/>
                      <a:gd name="connsiteY6" fmla="*/ 866775 h 2918172"/>
                      <a:gd name="connsiteX7" fmla="*/ 0 w 3705225"/>
                      <a:gd name="connsiteY7" fmla="*/ 2918172 h 2918172"/>
                      <a:gd name="connsiteX0" fmla="*/ 3695700 w 3787140"/>
                      <a:gd name="connsiteY0" fmla="*/ 866775 h 2918172"/>
                      <a:gd name="connsiteX1" fmla="*/ 0 w 3787140"/>
                      <a:gd name="connsiteY1" fmla="*/ 2918172 h 2918172"/>
                      <a:gd name="connsiteX2" fmla="*/ 0 w 3787140"/>
                      <a:gd name="connsiteY2" fmla="*/ 72678 h 2918172"/>
                      <a:gd name="connsiteX3" fmla="*/ 72678 w 3787140"/>
                      <a:gd name="connsiteY3" fmla="*/ 0 h 2918172"/>
                      <a:gd name="connsiteX4" fmla="*/ 3632547 w 3787140"/>
                      <a:gd name="connsiteY4" fmla="*/ 0 h 2918172"/>
                      <a:gd name="connsiteX5" fmla="*/ 3705225 w 3787140"/>
                      <a:gd name="connsiteY5" fmla="*/ 72678 h 2918172"/>
                      <a:gd name="connsiteX6" fmla="*/ 3699447 w 3787140"/>
                      <a:gd name="connsiteY6" fmla="*/ 535827 h 2918172"/>
                      <a:gd name="connsiteX7" fmla="*/ 3787140 w 3787140"/>
                      <a:gd name="connsiteY7" fmla="*/ 958215 h 2918172"/>
                      <a:gd name="connsiteX0" fmla="*/ 3695700 w 3705225"/>
                      <a:gd name="connsiteY0" fmla="*/ 866775 h 2918172"/>
                      <a:gd name="connsiteX1" fmla="*/ 0 w 3705225"/>
                      <a:gd name="connsiteY1" fmla="*/ 2918172 h 2918172"/>
                      <a:gd name="connsiteX2" fmla="*/ 0 w 3705225"/>
                      <a:gd name="connsiteY2" fmla="*/ 72678 h 2918172"/>
                      <a:gd name="connsiteX3" fmla="*/ 72678 w 3705225"/>
                      <a:gd name="connsiteY3" fmla="*/ 0 h 2918172"/>
                      <a:gd name="connsiteX4" fmla="*/ 3632547 w 3705225"/>
                      <a:gd name="connsiteY4" fmla="*/ 0 h 2918172"/>
                      <a:gd name="connsiteX5" fmla="*/ 3705225 w 3705225"/>
                      <a:gd name="connsiteY5" fmla="*/ 72678 h 2918172"/>
                      <a:gd name="connsiteX6" fmla="*/ 3699447 w 3705225"/>
                      <a:gd name="connsiteY6" fmla="*/ 535827 h 2918172"/>
                      <a:gd name="connsiteX0" fmla="*/ 0 w 3705225"/>
                      <a:gd name="connsiteY0" fmla="*/ 2918172 h 2918172"/>
                      <a:gd name="connsiteX1" fmla="*/ 0 w 3705225"/>
                      <a:gd name="connsiteY1" fmla="*/ 72678 h 2918172"/>
                      <a:gd name="connsiteX2" fmla="*/ 72678 w 3705225"/>
                      <a:gd name="connsiteY2" fmla="*/ 0 h 2918172"/>
                      <a:gd name="connsiteX3" fmla="*/ 3632547 w 3705225"/>
                      <a:gd name="connsiteY3" fmla="*/ 0 h 2918172"/>
                      <a:gd name="connsiteX4" fmla="*/ 3705225 w 3705225"/>
                      <a:gd name="connsiteY4" fmla="*/ 72678 h 2918172"/>
                      <a:gd name="connsiteX5" fmla="*/ 3699447 w 3705225"/>
                      <a:gd name="connsiteY5" fmla="*/ 535827 h 2918172"/>
                      <a:gd name="connsiteX0" fmla="*/ 3108 w 3708333"/>
                      <a:gd name="connsiteY0" fmla="*/ 2918172 h 2918172"/>
                      <a:gd name="connsiteX1" fmla="*/ 0 w 3708333"/>
                      <a:gd name="connsiteY1" fmla="*/ 472046 h 2918172"/>
                      <a:gd name="connsiteX2" fmla="*/ 3108 w 3708333"/>
                      <a:gd name="connsiteY2" fmla="*/ 72678 h 2918172"/>
                      <a:gd name="connsiteX3" fmla="*/ 75786 w 3708333"/>
                      <a:gd name="connsiteY3" fmla="*/ 0 h 2918172"/>
                      <a:gd name="connsiteX4" fmla="*/ 3635655 w 3708333"/>
                      <a:gd name="connsiteY4" fmla="*/ 0 h 2918172"/>
                      <a:gd name="connsiteX5" fmla="*/ 3708333 w 3708333"/>
                      <a:gd name="connsiteY5" fmla="*/ 72678 h 2918172"/>
                      <a:gd name="connsiteX6" fmla="*/ 3702555 w 3708333"/>
                      <a:gd name="connsiteY6" fmla="*/ 535827 h 2918172"/>
                      <a:gd name="connsiteX0" fmla="*/ 0 w 3708333"/>
                      <a:gd name="connsiteY0" fmla="*/ 472046 h 535827"/>
                      <a:gd name="connsiteX1" fmla="*/ 3108 w 3708333"/>
                      <a:gd name="connsiteY1" fmla="*/ 72678 h 535827"/>
                      <a:gd name="connsiteX2" fmla="*/ 75786 w 3708333"/>
                      <a:gd name="connsiteY2" fmla="*/ 0 h 535827"/>
                      <a:gd name="connsiteX3" fmla="*/ 3635655 w 3708333"/>
                      <a:gd name="connsiteY3" fmla="*/ 0 h 535827"/>
                      <a:gd name="connsiteX4" fmla="*/ 3708333 w 3708333"/>
                      <a:gd name="connsiteY4" fmla="*/ 72678 h 535827"/>
                      <a:gd name="connsiteX5" fmla="*/ 3702555 w 3708333"/>
                      <a:gd name="connsiteY5" fmla="*/ 535827 h 535827"/>
                      <a:gd name="connsiteX0" fmla="*/ 0 w 3708333"/>
                      <a:gd name="connsiteY0" fmla="*/ 472046 h 535827"/>
                      <a:gd name="connsiteX1" fmla="*/ 3108 w 3708333"/>
                      <a:gd name="connsiteY1" fmla="*/ 72678 h 535827"/>
                      <a:gd name="connsiteX2" fmla="*/ 75786 w 3708333"/>
                      <a:gd name="connsiteY2" fmla="*/ 0 h 535827"/>
                      <a:gd name="connsiteX3" fmla="*/ 3635655 w 3708333"/>
                      <a:gd name="connsiteY3" fmla="*/ 0 h 535827"/>
                      <a:gd name="connsiteX4" fmla="*/ 3708333 w 3708333"/>
                      <a:gd name="connsiteY4" fmla="*/ 72678 h 535827"/>
                      <a:gd name="connsiteX5" fmla="*/ 3703430 w 3708333"/>
                      <a:gd name="connsiteY5" fmla="*/ 291992 h 535827"/>
                      <a:gd name="connsiteX6" fmla="*/ 3702555 w 3708333"/>
                      <a:gd name="connsiteY6" fmla="*/ 535827 h 535827"/>
                      <a:gd name="connsiteX0" fmla="*/ 0 w 3708333"/>
                      <a:gd name="connsiteY0" fmla="*/ 472046 h 472046"/>
                      <a:gd name="connsiteX1" fmla="*/ 3108 w 3708333"/>
                      <a:gd name="connsiteY1" fmla="*/ 72678 h 472046"/>
                      <a:gd name="connsiteX2" fmla="*/ 75786 w 3708333"/>
                      <a:gd name="connsiteY2" fmla="*/ 0 h 472046"/>
                      <a:gd name="connsiteX3" fmla="*/ 3635655 w 3708333"/>
                      <a:gd name="connsiteY3" fmla="*/ 0 h 472046"/>
                      <a:gd name="connsiteX4" fmla="*/ 3708333 w 3708333"/>
                      <a:gd name="connsiteY4" fmla="*/ 72678 h 472046"/>
                      <a:gd name="connsiteX5" fmla="*/ 3703430 w 3708333"/>
                      <a:gd name="connsiteY5" fmla="*/ 291992 h 472046"/>
                      <a:gd name="connsiteX0" fmla="*/ 2273 w 3710606"/>
                      <a:gd name="connsiteY0" fmla="*/ 472046 h 472046"/>
                      <a:gd name="connsiteX1" fmla="*/ 0 w 3710606"/>
                      <a:gd name="connsiteY1" fmla="*/ 244249 h 472046"/>
                      <a:gd name="connsiteX2" fmla="*/ 5381 w 3710606"/>
                      <a:gd name="connsiteY2" fmla="*/ 72678 h 472046"/>
                      <a:gd name="connsiteX3" fmla="*/ 78059 w 3710606"/>
                      <a:gd name="connsiteY3" fmla="*/ 0 h 472046"/>
                      <a:gd name="connsiteX4" fmla="*/ 3637928 w 3710606"/>
                      <a:gd name="connsiteY4" fmla="*/ 0 h 472046"/>
                      <a:gd name="connsiteX5" fmla="*/ 3710606 w 3710606"/>
                      <a:gd name="connsiteY5" fmla="*/ 72678 h 472046"/>
                      <a:gd name="connsiteX6" fmla="*/ 3705703 w 3710606"/>
                      <a:gd name="connsiteY6" fmla="*/ 291992 h 472046"/>
                      <a:gd name="connsiteX0" fmla="*/ 66 w 3708399"/>
                      <a:gd name="connsiteY0" fmla="*/ 472046 h 472046"/>
                      <a:gd name="connsiteX1" fmla="*/ 4614 w 3708399"/>
                      <a:gd name="connsiteY1" fmla="*/ 246523 h 472046"/>
                      <a:gd name="connsiteX2" fmla="*/ 3174 w 3708399"/>
                      <a:gd name="connsiteY2" fmla="*/ 72678 h 472046"/>
                      <a:gd name="connsiteX3" fmla="*/ 75852 w 3708399"/>
                      <a:gd name="connsiteY3" fmla="*/ 0 h 472046"/>
                      <a:gd name="connsiteX4" fmla="*/ 3635721 w 3708399"/>
                      <a:gd name="connsiteY4" fmla="*/ 0 h 472046"/>
                      <a:gd name="connsiteX5" fmla="*/ 3708399 w 3708399"/>
                      <a:gd name="connsiteY5" fmla="*/ 72678 h 472046"/>
                      <a:gd name="connsiteX6" fmla="*/ 3703496 w 3708399"/>
                      <a:gd name="connsiteY6" fmla="*/ 291992 h 472046"/>
                      <a:gd name="connsiteX0" fmla="*/ 100 w 3708433"/>
                      <a:gd name="connsiteY0" fmla="*/ 472046 h 472046"/>
                      <a:gd name="connsiteX1" fmla="*/ 2375 w 3708433"/>
                      <a:gd name="connsiteY1" fmla="*/ 266983 h 472046"/>
                      <a:gd name="connsiteX2" fmla="*/ 3208 w 3708433"/>
                      <a:gd name="connsiteY2" fmla="*/ 72678 h 472046"/>
                      <a:gd name="connsiteX3" fmla="*/ 75886 w 3708433"/>
                      <a:gd name="connsiteY3" fmla="*/ 0 h 472046"/>
                      <a:gd name="connsiteX4" fmla="*/ 3635755 w 3708433"/>
                      <a:gd name="connsiteY4" fmla="*/ 0 h 472046"/>
                      <a:gd name="connsiteX5" fmla="*/ 3708433 w 3708433"/>
                      <a:gd name="connsiteY5" fmla="*/ 72678 h 472046"/>
                      <a:gd name="connsiteX6" fmla="*/ 3703530 w 3708433"/>
                      <a:gd name="connsiteY6" fmla="*/ 291992 h 472046"/>
                      <a:gd name="connsiteX0" fmla="*/ 0 w 3706058"/>
                      <a:gd name="connsiteY0" fmla="*/ 266983 h 291992"/>
                      <a:gd name="connsiteX1" fmla="*/ 833 w 3706058"/>
                      <a:gd name="connsiteY1" fmla="*/ 72678 h 291992"/>
                      <a:gd name="connsiteX2" fmla="*/ 73511 w 3706058"/>
                      <a:gd name="connsiteY2" fmla="*/ 0 h 291992"/>
                      <a:gd name="connsiteX3" fmla="*/ 3633380 w 3706058"/>
                      <a:gd name="connsiteY3" fmla="*/ 0 h 291992"/>
                      <a:gd name="connsiteX4" fmla="*/ 3706058 w 3706058"/>
                      <a:gd name="connsiteY4" fmla="*/ 72678 h 291992"/>
                      <a:gd name="connsiteX5" fmla="*/ 3701155 w 3706058"/>
                      <a:gd name="connsiteY5" fmla="*/ 291992 h 291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06058" h="291992">
                        <a:moveTo>
                          <a:pt x="0" y="266983"/>
                        </a:moveTo>
                        <a:cubicBezTo>
                          <a:pt x="278" y="202215"/>
                          <a:pt x="555" y="137446"/>
                          <a:pt x="833" y="72678"/>
                        </a:cubicBezTo>
                        <a:cubicBezTo>
                          <a:pt x="833" y="32539"/>
                          <a:pt x="33372" y="0"/>
                          <a:pt x="73511" y="0"/>
                        </a:cubicBezTo>
                        <a:lnTo>
                          <a:pt x="3633380" y="0"/>
                        </a:lnTo>
                        <a:cubicBezTo>
                          <a:pt x="3673519" y="0"/>
                          <a:pt x="3706058" y="32539"/>
                          <a:pt x="3706058" y="72678"/>
                        </a:cubicBezTo>
                        <a:lnTo>
                          <a:pt x="3701155" y="291992"/>
                        </a:lnTo>
                      </a:path>
                    </a:pathLst>
                  </a:custGeom>
                  <a:noFill/>
                  <a:ln w="762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smtClean="0">
                      <a:solidFill>
                        <a:srgbClr val="B2015C"/>
                      </a:solidFill>
                    </a:endParaRPr>
                  </a:p>
                </p:txBody>
              </p:sp>
              <p:sp>
                <p:nvSpPr>
                  <p:cNvPr id="167" name="Rounded Rectangle 33"/>
                  <p:cNvSpPr>
                    <a:spLocks noChangeAspect="1"/>
                  </p:cNvSpPr>
                  <p:nvPr/>
                </p:nvSpPr>
                <p:spPr bwMode="auto">
                  <a:xfrm rot="5400000">
                    <a:off x="3485370" y="2865131"/>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sp>
                <p:nvSpPr>
                  <p:cNvPr id="168" name="Rounded Rectangle 33"/>
                  <p:cNvSpPr>
                    <a:spLocks noChangeAspect="1"/>
                  </p:cNvSpPr>
                  <p:nvPr/>
                </p:nvSpPr>
                <p:spPr bwMode="auto">
                  <a:xfrm rot="5400000">
                    <a:off x="5422266" y="2865131"/>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sp>
                <p:nvSpPr>
                  <p:cNvPr id="169" name="Rounded Rectangle 33"/>
                  <p:cNvSpPr>
                    <a:spLocks noChangeAspect="1"/>
                  </p:cNvSpPr>
                  <p:nvPr/>
                </p:nvSpPr>
                <p:spPr bwMode="auto">
                  <a:xfrm rot="5400000">
                    <a:off x="7369563" y="2865131"/>
                    <a:ext cx="163484" cy="247366"/>
                  </a:xfrm>
                  <a:custGeom>
                    <a:avLst/>
                    <a:gdLst>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7378 h 187378"/>
                      <a:gd name="connsiteX5" fmla="*/ 39297 w 123837"/>
                      <a:gd name="connsiteY5" fmla="*/ 182495 h 187378"/>
                      <a:gd name="connsiteX6" fmla="*/ 27508 w 123837"/>
                      <a:gd name="connsiteY6" fmla="*/ 187378 h 187378"/>
                      <a:gd name="connsiteX7" fmla="*/ 0 w 123837"/>
                      <a:gd name="connsiteY7" fmla="*/ 159870 h 187378"/>
                      <a:gd name="connsiteX8" fmla="*/ 0 w 123837"/>
                      <a:gd name="connsiteY8" fmla="*/ 27508 h 187378"/>
                      <a:gd name="connsiteX9" fmla="*/ 27508 w 123837"/>
                      <a:gd name="connsiteY9" fmla="*/ 0 h 187378"/>
                      <a:gd name="connsiteX0" fmla="*/ 27508 w 123837"/>
                      <a:gd name="connsiteY0" fmla="*/ 0 h 187378"/>
                      <a:gd name="connsiteX1" fmla="*/ 39297 w 123837"/>
                      <a:gd name="connsiteY1" fmla="*/ 4883 h 187378"/>
                      <a:gd name="connsiteX2" fmla="*/ 119825 w 123837"/>
                      <a:gd name="connsiteY2" fmla="*/ 83013 h 187378"/>
                      <a:gd name="connsiteX3" fmla="*/ 120213 w 123837"/>
                      <a:gd name="connsiteY3" fmla="*/ 106427 h 187378"/>
                      <a:gd name="connsiteX4" fmla="*/ 39297 w 123837"/>
                      <a:gd name="connsiteY4" fmla="*/ 182495 h 187378"/>
                      <a:gd name="connsiteX5" fmla="*/ 27508 w 123837"/>
                      <a:gd name="connsiteY5" fmla="*/ 187378 h 187378"/>
                      <a:gd name="connsiteX6" fmla="*/ 0 w 123837"/>
                      <a:gd name="connsiteY6" fmla="*/ 159870 h 187378"/>
                      <a:gd name="connsiteX7" fmla="*/ 0 w 123837"/>
                      <a:gd name="connsiteY7" fmla="*/ 27508 h 187378"/>
                      <a:gd name="connsiteX8" fmla="*/ 27508 w 123837"/>
                      <a:gd name="connsiteY8" fmla="*/ 0 h 187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37" h="187378">
                        <a:moveTo>
                          <a:pt x="27508" y="0"/>
                        </a:moveTo>
                        <a:cubicBezTo>
                          <a:pt x="32839" y="577"/>
                          <a:pt x="36418" y="1854"/>
                          <a:pt x="39297" y="4883"/>
                        </a:cubicBezTo>
                        <a:lnTo>
                          <a:pt x="119825" y="83013"/>
                        </a:lnTo>
                        <a:cubicBezTo>
                          <a:pt x="124218" y="89480"/>
                          <a:pt x="125897" y="96615"/>
                          <a:pt x="120213" y="106427"/>
                        </a:cubicBezTo>
                        <a:lnTo>
                          <a:pt x="39297" y="182495"/>
                        </a:lnTo>
                        <a:cubicBezTo>
                          <a:pt x="36420" y="186255"/>
                          <a:pt x="32095" y="187378"/>
                          <a:pt x="27508" y="187378"/>
                        </a:cubicBezTo>
                        <a:cubicBezTo>
                          <a:pt x="12316" y="187378"/>
                          <a:pt x="0" y="175062"/>
                          <a:pt x="0" y="159870"/>
                        </a:cubicBezTo>
                        <a:lnTo>
                          <a:pt x="0" y="27508"/>
                        </a:lnTo>
                        <a:cubicBezTo>
                          <a:pt x="0" y="12316"/>
                          <a:pt x="12316" y="0"/>
                          <a:pt x="27508" y="0"/>
                        </a:cubicBez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grpSp>
            <p:sp>
              <p:nvSpPr>
                <p:cNvPr id="164" name="Oval 163"/>
                <p:cNvSpPr/>
                <p:nvPr/>
              </p:nvSpPr>
              <p:spPr bwMode="auto">
                <a:xfrm>
                  <a:off x="5362575" y="2495550"/>
                  <a:ext cx="288000" cy="288000"/>
                </a:xfrm>
                <a:prstGeom prst="ellipse">
                  <a:avLst/>
                </a:prstGeom>
                <a:solidFill>
                  <a:schemeClr val="accent3"/>
                </a:solidFill>
                <a:ln w="762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dirty="0">
                    <a:solidFill>
                      <a:srgbClr val="B2015C"/>
                    </a:solidFill>
                  </a:endParaRPr>
                </a:p>
              </p:txBody>
            </p:sp>
          </p:grpSp>
        </p:grpSp>
        <p:grpSp>
          <p:nvGrpSpPr>
            <p:cNvPr id="37" name="Group 136"/>
            <p:cNvGrpSpPr/>
            <p:nvPr/>
          </p:nvGrpSpPr>
          <p:grpSpPr>
            <a:xfrm>
              <a:off x="2645881" y="3177941"/>
              <a:ext cx="1834776" cy="2702983"/>
              <a:chOff x="2645881" y="3103270"/>
              <a:chExt cx="1834776" cy="2709228"/>
            </a:xfrm>
            <a:solidFill>
              <a:schemeClr val="accent2"/>
            </a:solidFill>
          </p:grpSpPr>
          <p:grpSp>
            <p:nvGrpSpPr>
              <p:cNvPr id="38" name="Group 156"/>
              <p:cNvGrpSpPr/>
              <p:nvPr/>
            </p:nvGrpSpPr>
            <p:grpSpPr>
              <a:xfrm>
                <a:off x="2645881" y="3103270"/>
                <a:ext cx="1834776" cy="455967"/>
                <a:chOff x="2645881" y="3103270"/>
                <a:chExt cx="1834776" cy="455967"/>
              </a:xfrm>
              <a:grpFill/>
            </p:grpSpPr>
            <p:sp>
              <p:nvSpPr>
                <p:cNvPr id="159" name="Rounded Rectangle 158"/>
                <p:cNvSpPr/>
                <p:nvPr/>
              </p:nvSpPr>
              <p:spPr bwMode="auto">
                <a:xfrm>
                  <a:off x="2645881" y="3235237"/>
                  <a:ext cx="1834776" cy="324000"/>
                </a:xfrm>
                <a:prstGeom prst="roundRect">
                  <a:avLst>
                    <a:gd name="adj" fmla="val 10055"/>
                  </a:avLst>
                </a:prstGeom>
                <a:solidFill>
                  <a:schemeClr val="bg1"/>
                </a:solidFill>
                <a:ln w="9525" cap="flat" cmpd="sng" algn="ctr">
                  <a:noFill/>
                  <a:prstDash val="solid"/>
                  <a:round/>
                  <a:headEnd type="none" w="med" len="med"/>
                  <a:tailEnd type="none" w="med" len="med"/>
                </a:ln>
                <a:effectLst/>
              </p:spPr>
              <p:txBody>
                <a:bodyPr vert="horz" wrap="square" lIns="91440" tIns="36000" rIns="91440" bIns="36000" numCol="1" rtlCol="0" anchor="ctr" anchorCtr="0" compatLnSpc="1">
                  <a:prstTxWarp prst="textNoShape">
                    <a:avLst/>
                  </a:prstTxWarp>
                </a:bodyPr>
                <a:lstStyle/>
                <a:p>
                  <a:pPr algn="ctr"/>
                  <a:r>
                    <a:rPr lang="en-GB" sz="1600" b="1" dirty="0" smtClean="0"/>
                    <a:t>ACADEMIC</a:t>
                  </a:r>
                </a:p>
              </p:txBody>
            </p:sp>
            <p:sp>
              <p:nvSpPr>
                <p:cNvPr id="160" name="Isosceles Triangle 25"/>
                <p:cNvSpPr>
                  <a:spLocks noChangeAspect="1"/>
                </p:cNvSpPr>
                <p:nvPr/>
              </p:nvSpPr>
              <p:spPr bwMode="hidden">
                <a:xfrm>
                  <a:off x="3370353" y="3103270"/>
                  <a:ext cx="388802" cy="134549"/>
                </a:xfrm>
                <a:custGeom>
                  <a:avLst/>
                  <a:gdLst>
                    <a:gd name="connsiteX0" fmla="*/ 0 w 803868"/>
                    <a:gd name="connsiteY0" fmla="*/ 692990 h 692990"/>
                    <a:gd name="connsiteX1" fmla="*/ 401934 w 803868"/>
                    <a:gd name="connsiteY1" fmla="*/ 0 h 692990"/>
                    <a:gd name="connsiteX2" fmla="*/ 803868 w 803868"/>
                    <a:gd name="connsiteY2" fmla="*/ 692990 h 692990"/>
                    <a:gd name="connsiteX3" fmla="*/ 0 w 803868"/>
                    <a:gd name="connsiteY3" fmla="*/ 692990 h 692990"/>
                    <a:gd name="connsiteX0" fmla="*/ 0 w 803868"/>
                    <a:gd name="connsiteY0" fmla="*/ 692990 h 692990"/>
                    <a:gd name="connsiteX1" fmla="*/ 401934 w 803868"/>
                    <a:gd name="connsiteY1" fmla="*/ 0 h 692990"/>
                    <a:gd name="connsiteX2" fmla="*/ 446019 w 803868"/>
                    <a:gd name="connsiteY2" fmla="*/ 75629 h 692990"/>
                    <a:gd name="connsiteX3" fmla="*/ 803868 w 803868"/>
                    <a:gd name="connsiteY3" fmla="*/ 692990 h 692990"/>
                    <a:gd name="connsiteX4" fmla="*/ 0 w 803868"/>
                    <a:gd name="connsiteY4" fmla="*/ 692990 h 692990"/>
                    <a:gd name="connsiteX0" fmla="*/ 0 w 803868"/>
                    <a:gd name="connsiteY0" fmla="*/ 692990 h 692990"/>
                    <a:gd name="connsiteX1" fmla="*/ 357365 w 803868"/>
                    <a:gd name="connsiteY1" fmla="*/ 78162 h 692990"/>
                    <a:gd name="connsiteX2" fmla="*/ 401934 w 803868"/>
                    <a:gd name="connsiteY2" fmla="*/ 0 h 692990"/>
                    <a:gd name="connsiteX3" fmla="*/ 446019 w 803868"/>
                    <a:gd name="connsiteY3" fmla="*/ 75629 h 692990"/>
                    <a:gd name="connsiteX4" fmla="*/ 803868 w 803868"/>
                    <a:gd name="connsiteY4" fmla="*/ 692990 h 692990"/>
                    <a:gd name="connsiteX5" fmla="*/ 0 w 803868"/>
                    <a:gd name="connsiteY5" fmla="*/ 692990 h 692990"/>
                    <a:gd name="connsiteX0" fmla="*/ 0 w 803868"/>
                    <a:gd name="connsiteY0" fmla="*/ 617361 h 617361"/>
                    <a:gd name="connsiteX1" fmla="*/ 357365 w 803868"/>
                    <a:gd name="connsiteY1" fmla="*/ 2533 h 617361"/>
                    <a:gd name="connsiteX2" fmla="*/ 446019 w 803868"/>
                    <a:gd name="connsiteY2" fmla="*/ 0 h 617361"/>
                    <a:gd name="connsiteX3" fmla="*/ 803868 w 803868"/>
                    <a:gd name="connsiteY3" fmla="*/ 617361 h 617361"/>
                    <a:gd name="connsiteX4" fmla="*/ 0 w 803868"/>
                    <a:gd name="connsiteY4" fmla="*/ 617361 h 617361"/>
                    <a:gd name="connsiteX0" fmla="*/ 0 w 803868"/>
                    <a:gd name="connsiteY0" fmla="*/ 633416 h 633416"/>
                    <a:gd name="connsiteX1" fmla="*/ 357365 w 803868"/>
                    <a:gd name="connsiteY1" fmla="*/ 18588 h 633416"/>
                    <a:gd name="connsiteX2" fmla="*/ 446019 w 803868"/>
                    <a:gd name="connsiteY2" fmla="*/ 16055 h 633416"/>
                    <a:gd name="connsiteX3" fmla="*/ 803868 w 803868"/>
                    <a:gd name="connsiteY3" fmla="*/ 633416 h 633416"/>
                    <a:gd name="connsiteX4" fmla="*/ 0 w 803868"/>
                    <a:gd name="connsiteY4" fmla="*/ 633416 h 633416"/>
                    <a:gd name="connsiteX0" fmla="*/ 0 w 803868"/>
                    <a:gd name="connsiteY0" fmla="*/ 641046 h 641046"/>
                    <a:gd name="connsiteX1" fmla="*/ 357365 w 803868"/>
                    <a:gd name="connsiteY1" fmla="*/ 26218 h 641046"/>
                    <a:gd name="connsiteX2" fmla="*/ 446019 w 803868"/>
                    <a:gd name="connsiteY2" fmla="*/ 23685 h 641046"/>
                    <a:gd name="connsiteX3" fmla="*/ 803868 w 803868"/>
                    <a:gd name="connsiteY3" fmla="*/ 641046 h 641046"/>
                    <a:gd name="connsiteX4" fmla="*/ 0 w 803868"/>
                    <a:gd name="connsiteY4" fmla="*/ 641046 h 641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3868" h="641046">
                      <a:moveTo>
                        <a:pt x="0" y="641046"/>
                      </a:moveTo>
                      <a:lnTo>
                        <a:pt x="357365" y="26218"/>
                      </a:lnTo>
                      <a:cubicBezTo>
                        <a:pt x="381850" y="-2488"/>
                        <a:pt x="408869" y="-13465"/>
                        <a:pt x="446019" y="23685"/>
                      </a:cubicBezTo>
                      <a:lnTo>
                        <a:pt x="803868" y="641046"/>
                      </a:lnTo>
                      <a:lnTo>
                        <a:pt x="0" y="641046"/>
                      </a:ln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grpSp>
          <p:sp>
            <p:nvSpPr>
              <p:cNvPr id="158" name="Rounded Rectangle 157"/>
              <p:cNvSpPr/>
              <p:nvPr/>
            </p:nvSpPr>
            <p:spPr bwMode="auto">
              <a:xfrm>
                <a:off x="2645881" y="3611424"/>
                <a:ext cx="1834776" cy="2201074"/>
              </a:xfrm>
              <a:prstGeom prst="roundRect">
                <a:avLst>
                  <a:gd name="adj" fmla="val 2269"/>
                </a:avLst>
              </a:prstGeom>
              <a:solidFill>
                <a:schemeClr val="bg1"/>
              </a:solidFill>
              <a:ln w="9525" cap="flat" cmpd="sng" algn="ctr">
                <a:noFill/>
                <a:prstDash val="solid"/>
                <a:round/>
                <a:headEnd type="none" w="med" len="med"/>
                <a:tailEnd type="none" w="med" len="med"/>
              </a:ln>
              <a:effectLst/>
            </p:spPr>
            <p:txBody>
              <a:bodyPr vert="horz" wrap="square" lIns="72000" tIns="36000" rIns="72000" bIns="54000" numCol="1" rtlCol="0" anchor="t" anchorCtr="0" compatLnSpc="1">
                <a:prstTxWarp prst="textNoShape">
                  <a:avLst/>
                </a:prstTxWarp>
              </a:bodyPr>
              <a:lstStyle/>
              <a:p>
                <a:pPr>
                  <a:lnSpc>
                    <a:spcPct val="95000"/>
                  </a:lnSpc>
                  <a:spcAft>
                    <a:spcPts val="300"/>
                  </a:spcAft>
                </a:pPr>
                <a:r>
                  <a:rPr lang="en-GB" sz="1300" b="1" dirty="0"/>
                  <a:t>Minimum entry level is:</a:t>
                </a:r>
              </a:p>
              <a:p>
                <a:pPr marL="144000" indent="-144000">
                  <a:lnSpc>
                    <a:spcPct val="90000"/>
                  </a:lnSpc>
                  <a:spcAft>
                    <a:spcPts val="200"/>
                  </a:spcAft>
                  <a:buFont typeface="Arial" panose="020B0604020202020204" pitchFamily="34" charset="0"/>
                  <a:buChar char="•"/>
                </a:pPr>
                <a:r>
                  <a:rPr lang="en-GB" sz="1200" b="1" dirty="0" smtClean="0"/>
                  <a:t>Must </a:t>
                </a:r>
                <a:r>
                  <a:rPr lang="en-GB" sz="1200" b="1" dirty="0"/>
                  <a:t>be </a:t>
                </a:r>
                <a:r>
                  <a:rPr lang="en-GB" sz="1200" b="1" dirty="0" smtClean="0"/>
                  <a:t>MCIPS for minimum 3 years</a:t>
                </a:r>
              </a:p>
              <a:p>
                <a:pPr marL="144000" indent="-144000">
                  <a:lnSpc>
                    <a:spcPct val="90000"/>
                  </a:lnSpc>
                  <a:spcAft>
                    <a:spcPts val="200"/>
                  </a:spcAft>
                  <a:buFont typeface="Arial" panose="020B0604020202020204" pitchFamily="34" charset="0"/>
                  <a:buChar char="•"/>
                </a:pPr>
                <a:r>
                  <a:rPr lang="en-GB" sz="1200" b="1" dirty="0" smtClean="0"/>
                  <a:t>Must </a:t>
                </a:r>
                <a:r>
                  <a:rPr lang="en-GB" sz="1200" b="1" dirty="0"/>
                  <a:t>provide certificate of </a:t>
                </a:r>
                <a:r>
                  <a:rPr lang="en-GB" sz="1200" b="1" dirty="0" smtClean="0"/>
                  <a:t>CIPS accredited MBA programme</a:t>
                </a:r>
                <a:endParaRPr lang="en-GB" sz="1200" b="1" dirty="0"/>
              </a:p>
              <a:p>
                <a:pPr marL="144000" indent="-144000">
                  <a:lnSpc>
                    <a:spcPct val="90000"/>
                  </a:lnSpc>
                  <a:spcAft>
                    <a:spcPts val="200"/>
                  </a:spcAft>
                  <a:buFont typeface="Arial" panose="020B0604020202020204" pitchFamily="34" charset="0"/>
                  <a:buChar char="•"/>
                </a:pPr>
                <a:r>
                  <a:rPr lang="en-GB" sz="1200" b="1" dirty="0" smtClean="0"/>
                  <a:t>Must </a:t>
                </a:r>
                <a:r>
                  <a:rPr lang="en-GB" sz="1200" b="1" dirty="0"/>
                  <a:t>have an up </a:t>
                </a:r>
                <a:r>
                  <a:rPr lang="en-GB" sz="1200" b="1" dirty="0" smtClean="0"/>
                  <a:t>to date </a:t>
                </a:r>
                <a:r>
                  <a:rPr lang="en-GB" sz="1200" b="1" dirty="0"/>
                  <a:t>certificate </a:t>
                </a:r>
                <a:r>
                  <a:rPr lang="en-GB" sz="1200" b="1" dirty="0" smtClean="0"/>
                  <a:t>of achievement </a:t>
                </a:r>
                <a:r>
                  <a:rPr lang="en-GB" sz="1200" b="1" dirty="0"/>
                  <a:t>in </a:t>
                </a:r>
                <a:r>
                  <a:rPr lang="en-GB" sz="1200" b="1" dirty="0" smtClean="0"/>
                  <a:t>CIPS Ethical Procurement and </a:t>
                </a:r>
                <a:r>
                  <a:rPr lang="en-GB" sz="1200" b="1" dirty="0"/>
                  <a:t>Supply.</a:t>
                </a:r>
              </a:p>
            </p:txBody>
          </p:sp>
        </p:grpSp>
        <p:grpSp>
          <p:nvGrpSpPr>
            <p:cNvPr id="42" name="Group 137"/>
            <p:cNvGrpSpPr/>
            <p:nvPr/>
          </p:nvGrpSpPr>
          <p:grpSpPr>
            <a:xfrm>
              <a:off x="4586620" y="3177941"/>
              <a:ext cx="1838056" cy="2702983"/>
              <a:chOff x="4586620" y="3103270"/>
              <a:chExt cx="1838056" cy="2709228"/>
            </a:xfrm>
            <a:solidFill>
              <a:schemeClr val="accent2"/>
            </a:solidFill>
          </p:grpSpPr>
          <p:grpSp>
            <p:nvGrpSpPr>
              <p:cNvPr id="52" name="Group 152"/>
              <p:cNvGrpSpPr/>
              <p:nvPr/>
            </p:nvGrpSpPr>
            <p:grpSpPr>
              <a:xfrm>
                <a:off x="4589900" y="3103270"/>
                <a:ext cx="1834776" cy="455967"/>
                <a:chOff x="4589900" y="3103270"/>
                <a:chExt cx="1834776" cy="455967"/>
              </a:xfrm>
              <a:grpFill/>
            </p:grpSpPr>
            <p:sp>
              <p:nvSpPr>
                <p:cNvPr id="155" name="Rounded Rectangle 154"/>
                <p:cNvSpPr/>
                <p:nvPr/>
              </p:nvSpPr>
              <p:spPr bwMode="auto">
                <a:xfrm>
                  <a:off x="4589900" y="3235237"/>
                  <a:ext cx="1834776" cy="324000"/>
                </a:xfrm>
                <a:prstGeom prst="roundRect">
                  <a:avLst>
                    <a:gd name="adj" fmla="val 10055"/>
                  </a:avLst>
                </a:prstGeom>
                <a:solidFill>
                  <a:schemeClr val="bg1"/>
                </a:solidFill>
                <a:ln w="9525" cap="flat" cmpd="sng" algn="ctr">
                  <a:noFill/>
                  <a:prstDash val="solid"/>
                  <a:round/>
                  <a:headEnd type="none" w="med" len="med"/>
                  <a:tailEnd type="none" w="med" len="med"/>
                </a:ln>
                <a:effectLst/>
              </p:spPr>
              <p:txBody>
                <a:bodyPr vert="horz" wrap="square" lIns="91440" tIns="36000" rIns="91440" bIns="36000" numCol="1" rtlCol="0" anchor="ctr" anchorCtr="0" compatLnSpc="1">
                  <a:prstTxWarp prst="textNoShape">
                    <a:avLst/>
                  </a:prstTxWarp>
                </a:bodyPr>
                <a:lstStyle/>
                <a:p>
                  <a:pPr algn="ctr"/>
                  <a:r>
                    <a:rPr lang="en-GB" sz="1600" b="1" dirty="0" smtClean="0"/>
                    <a:t>EXPERIENTIAL</a:t>
                  </a:r>
                </a:p>
              </p:txBody>
            </p:sp>
            <p:sp>
              <p:nvSpPr>
                <p:cNvPr id="156" name="Isosceles Triangle 25"/>
                <p:cNvSpPr>
                  <a:spLocks noChangeAspect="1"/>
                </p:cNvSpPr>
                <p:nvPr/>
              </p:nvSpPr>
              <p:spPr bwMode="hidden">
                <a:xfrm>
                  <a:off x="5309607" y="3103270"/>
                  <a:ext cx="388802" cy="134549"/>
                </a:xfrm>
                <a:custGeom>
                  <a:avLst/>
                  <a:gdLst>
                    <a:gd name="connsiteX0" fmla="*/ 0 w 803868"/>
                    <a:gd name="connsiteY0" fmla="*/ 692990 h 692990"/>
                    <a:gd name="connsiteX1" fmla="*/ 401934 w 803868"/>
                    <a:gd name="connsiteY1" fmla="*/ 0 h 692990"/>
                    <a:gd name="connsiteX2" fmla="*/ 803868 w 803868"/>
                    <a:gd name="connsiteY2" fmla="*/ 692990 h 692990"/>
                    <a:gd name="connsiteX3" fmla="*/ 0 w 803868"/>
                    <a:gd name="connsiteY3" fmla="*/ 692990 h 692990"/>
                    <a:gd name="connsiteX0" fmla="*/ 0 w 803868"/>
                    <a:gd name="connsiteY0" fmla="*/ 692990 h 692990"/>
                    <a:gd name="connsiteX1" fmla="*/ 401934 w 803868"/>
                    <a:gd name="connsiteY1" fmla="*/ 0 h 692990"/>
                    <a:gd name="connsiteX2" fmla="*/ 446019 w 803868"/>
                    <a:gd name="connsiteY2" fmla="*/ 75629 h 692990"/>
                    <a:gd name="connsiteX3" fmla="*/ 803868 w 803868"/>
                    <a:gd name="connsiteY3" fmla="*/ 692990 h 692990"/>
                    <a:gd name="connsiteX4" fmla="*/ 0 w 803868"/>
                    <a:gd name="connsiteY4" fmla="*/ 692990 h 692990"/>
                    <a:gd name="connsiteX0" fmla="*/ 0 w 803868"/>
                    <a:gd name="connsiteY0" fmla="*/ 692990 h 692990"/>
                    <a:gd name="connsiteX1" fmla="*/ 357365 w 803868"/>
                    <a:gd name="connsiteY1" fmla="*/ 78162 h 692990"/>
                    <a:gd name="connsiteX2" fmla="*/ 401934 w 803868"/>
                    <a:gd name="connsiteY2" fmla="*/ 0 h 692990"/>
                    <a:gd name="connsiteX3" fmla="*/ 446019 w 803868"/>
                    <a:gd name="connsiteY3" fmla="*/ 75629 h 692990"/>
                    <a:gd name="connsiteX4" fmla="*/ 803868 w 803868"/>
                    <a:gd name="connsiteY4" fmla="*/ 692990 h 692990"/>
                    <a:gd name="connsiteX5" fmla="*/ 0 w 803868"/>
                    <a:gd name="connsiteY5" fmla="*/ 692990 h 692990"/>
                    <a:gd name="connsiteX0" fmla="*/ 0 w 803868"/>
                    <a:gd name="connsiteY0" fmla="*/ 617361 h 617361"/>
                    <a:gd name="connsiteX1" fmla="*/ 357365 w 803868"/>
                    <a:gd name="connsiteY1" fmla="*/ 2533 h 617361"/>
                    <a:gd name="connsiteX2" fmla="*/ 446019 w 803868"/>
                    <a:gd name="connsiteY2" fmla="*/ 0 h 617361"/>
                    <a:gd name="connsiteX3" fmla="*/ 803868 w 803868"/>
                    <a:gd name="connsiteY3" fmla="*/ 617361 h 617361"/>
                    <a:gd name="connsiteX4" fmla="*/ 0 w 803868"/>
                    <a:gd name="connsiteY4" fmla="*/ 617361 h 617361"/>
                    <a:gd name="connsiteX0" fmla="*/ 0 w 803868"/>
                    <a:gd name="connsiteY0" fmla="*/ 633416 h 633416"/>
                    <a:gd name="connsiteX1" fmla="*/ 357365 w 803868"/>
                    <a:gd name="connsiteY1" fmla="*/ 18588 h 633416"/>
                    <a:gd name="connsiteX2" fmla="*/ 446019 w 803868"/>
                    <a:gd name="connsiteY2" fmla="*/ 16055 h 633416"/>
                    <a:gd name="connsiteX3" fmla="*/ 803868 w 803868"/>
                    <a:gd name="connsiteY3" fmla="*/ 633416 h 633416"/>
                    <a:gd name="connsiteX4" fmla="*/ 0 w 803868"/>
                    <a:gd name="connsiteY4" fmla="*/ 633416 h 633416"/>
                    <a:gd name="connsiteX0" fmla="*/ 0 w 803868"/>
                    <a:gd name="connsiteY0" fmla="*/ 641046 h 641046"/>
                    <a:gd name="connsiteX1" fmla="*/ 357365 w 803868"/>
                    <a:gd name="connsiteY1" fmla="*/ 26218 h 641046"/>
                    <a:gd name="connsiteX2" fmla="*/ 446019 w 803868"/>
                    <a:gd name="connsiteY2" fmla="*/ 23685 h 641046"/>
                    <a:gd name="connsiteX3" fmla="*/ 803868 w 803868"/>
                    <a:gd name="connsiteY3" fmla="*/ 641046 h 641046"/>
                    <a:gd name="connsiteX4" fmla="*/ 0 w 803868"/>
                    <a:gd name="connsiteY4" fmla="*/ 641046 h 641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3868" h="641046">
                      <a:moveTo>
                        <a:pt x="0" y="641046"/>
                      </a:moveTo>
                      <a:lnTo>
                        <a:pt x="357365" y="26218"/>
                      </a:lnTo>
                      <a:cubicBezTo>
                        <a:pt x="381850" y="-2488"/>
                        <a:pt x="408869" y="-13465"/>
                        <a:pt x="446019" y="23685"/>
                      </a:cubicBezTo>
                      <a:lnTo>
                        <a:pt x="803868" y="641046"/>
                      </a:lnTo>
                      <a:lnTo>
                        <a:pt x="0" y="641046"/>
                      </a:ln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grpSp>
          <p:sp>
            <p:nvSpPr>
              <p:cNvPr id="154" name="Rounded Rectangle 153"/>
              <p:cNvSpPr/>
              <p:nvPr/>
            </p:nvSpPr>
            <p:spPr bwMode="auto">
              <a:xfrm>
                <a:off x="4586620" y="3611424"/>
                <a:ext cx="1834776" cy="2201074"/>
              </a:xfrm>
              <a:prstGeom prst="roundRect">
                <a:avLst>
                  <a:gd name="adj" fmla="val 2269"/>
                </a:avLst>
              </a:prstGeom>
              <a:solidFill>
                <a:schemeClr val="bg1"/>
              </a:solidFill>
              <a:ln w="9525" cap="flat" cmpd="sng" algn="ctr">
                <a:noFill/>
                <a:prstDash val="solid"/>
                <a:round/>
                <a:headEnd type="none" w="med" len="med"/>
                <a:tailEnd type="none" w="med" len="med"/>
              </a:ln>
              <a:effectLst/>
            </p:spPr>
            <p:txBody>
              <a:bodyPr vert="horz" wrap="square" lIns="72000" tIns="36000" rIns="72000" bIns="54000" numCol="1" rtlCol="0" anchor="t" anchorCtr="0" compatLnSpc="1">
                <a:prstTxWarp prst="textNoShape">
                  <a:avLst/>
                </a:prstTxWarp>
              </a:bodyPr>
              <a:lstStyle/>
              <a:p>
                <a:pPr>
                  <a:lnSpc>
                    <a:spcPct val="95000"/>
                  </a:lnSpc>
                  <a:spcAft>
                    <a:spcPts val="300"/>
                  </a:spcAft>
                </a:pPr>
                <a:r>
                  <a:rPr lang="en-GB" sz="1300" b="1" dirty="0"/>
                  <a:t>Minimum entry level is:</a:t>
                </a:r>
              </a:p>
              <a:p>
                <a:pPr marL="144000" indent="-144000">
                  <a:lnSpc>
                    <a:spcPct val="90000"/>
                  </a:lnSpc>
                  <a:spcAft>
                    <a:spcPts val="200"/>
                  </a:spcAft>
                  <a:buFont typeface="Arial" panose="020B0604020202020204" pitchFamily="34" charset="0"/>
                  <a:buChar char="•"/>
                </a:pPr>
                <a:r>
                  <a:rPr lang="en-GB" sz="1200" b="1" dirty="0"/>
                  <a:t>Must be MCIPS  for minimum 3 </a:t>
                </a:r>
                <a:r>
                  <a:rPr lang="en-GB" sz="1200" b="1" dirty="0" smtClean="0"/>
                  <a:t>years</a:t>
                </a:r>
                <a:endParaRPr lang="en-GB" sz="1200" b="1" dirty="0"/>
              </a:p>
              <a:p>
                <a:pPr marL="144000" indent="-144000">
                  <a:lnSpc>
                    <a:spcPct val="90000"/>
                  </a:lnSpc>
                  <a:spcAft>
                    <a:spcPts val="200"/>
                  </a:spcAft>
                  <a:buFont typeface="Arial" panose="020B0604020202020204" pitchFamily="34" charset="0"/>
                  <a:buChar char="•"/>
                </a:pPr>
                <a:r>
                  <a:rPr lang="en-GB" sz="1200" b="1" dirty="0" smtClean="0"/>
                  <a:t>Must </a:t>
                </a:r>
                <a:r>
                  <a:rPr lang="en-GB" sz="1200" b="1" dirty="0"/>
                  <a:t>have an up to date certificate of achievement in CIPS Ethical Procurement and Supply.</a:t>
                </a:r>
              </a:p>
            </p:txBody>
          </p:sp>
        </p:grpSp>
        <p:grpSp>
          <p:nvGrpSpPr>
            <p:cNvPr id="53" name="Group 138"/>
            <p:cNvGrpSpPr/>
            <p:nvPr/>
          </p:nvGrpSpPr>
          <p:grpSpPr>
            <a:xfrm>
              <a:off x="6533918" y="3177941"/>
              <a:ext cx="1834776" cy="2702983"/>
              <a:chOff x="6533918" y="3103270"/>
              <a:chExt cx="1834776" cy="2709228"/>
            </a:xfrm>
            <a:solidFill>
              <a:schemeClr val="accent2"/>
            </a:solidFill>
          </p:grpSpPr>
          <p:grpSp>
            <p:nvGrpSpPr>
              <p:cNvPr id="54" name="Group 148"/>
              <p:cNvGrpSpPr/>
              <p:nvPr/>
            </p:nvGrpSpPr>
            <p:grpSpPr>
              <a:xfrm>
                <a:off x="6533918" y="3103270"/>
                <a:ext cx="1834776" cy="455967"/>
                <a:chOff x="6533918" y="3103270"/>
                <a:chExt cx="1834776" cy="455967"/>
              </a:xfrm>
              <a:grpFill/>
            </p:grpSpPr>
            <p:sp>
              <p:nvSpPr>
                <p:cNvPr id="151" name="Rounded Rectangle 150"/>
                <p:cNvSpPr/>
                <p:nvPr/>
              </p:nvSpPr>
              <p:spPr bwMode="auto">
                <a:xfrm>
                  <a:off x="6533918" y="3235237"/>
                  <a:ext cx="1834776" cy="324000"/>
                </a:xfrm>
                <a:prstGeom prst="roundRect">
                  <a:avLst>
                    <a:gd name="adj" fmla="val 10055"/>
                  </a:avLst>
                </a:prstGeom>
                <a:solidFill>
                  <a:schemeClr val="bg1"/>
                </a:solidFill>
                <a:ln w="9525" cap="flat" cmpd="sng" algn="ctr">
                  <a:noFill/>
                  <a:prstDash val="solid"/>
                  <a:round/>
                  <a:headEnd type="none" w="med" len="med"/>
                  <a:tailEnd type="none" w="med" len="med"/>
                </a:ln>
                <a:effectLst/>
              </p:spPr>
              <p:txBody>
                <a:bodyPr vert="horz" wrap="square" lIns="91440" tIns="36000" rIns="91440" bIns="36000" numCol="1" rtlCol="0" anchor="ctr" anchorCtr="0" compatLnSpc="1">
                  <a:prstTxWarp prst="textNoShape">
                    <a:avLst/>
                  </a:prstTxWarp>
                </a:bodyPr>
                <a:lstStyle/>
                <a:p>
                  <a:pPr algn="ctr"/>
                  <a:r>
                    <a:rPr lang="en-GB" sz="1400" b="1" dirty="0" smtClean="0"/>
                    <a:t>APPLIED LEARNING</a:t>
                  </a:r>
                </a:p>
              </p:txBody>
            </p:sp>
            <p:sp>
              <p:nvSpPr>
                <p:cNvPr id="152" name="Isosceles Triangle 25"/>
                <p:cNvSpPr>
                  <a:spLocks noChangeAspect="1"/>
                </p:cNvSpPr>
                <p:nvPr/>
              </p:nvSpPr>
              <p:spPr bwMode="hidden">
                <a:xfrm>
                  <a:off x="7256905" y="3103270"/>
                  <a:ext cx="388802" cy="134549"/>
                </a:xfrm>
                <a:custGeom>
                  <a:avLst/>
                  <a:gdLst>
                    <a:gd name="connsiteX0" fmla="*/ 0 w 803868"/>
                    <a:gd name="connsiteY0" fmla="*/ 692990 h 692990"/>
                    <a:gd name="connsiteX1" fmla="*/ 401934 w 803868"/>
                    <a:gd name="connsiteY1" fmla="*/ 0 h 692990"/>
                    <a:gd name="connsiteX2" fmla="*/ 803868 w 803868"/>
                    <a:gd name="connsiteY2" fmla="*/ 692990 h 692990"/>
                    <a:gd name="connsiteX3" fmla="*/ 0 w 803868"/>
                    <a:gd name="connsiteY3" fmla="*/ 692990 h 692990"/>
                    <a:gd name="connsiteX0" fmla="*/ 0 w 803868"/>
                    <a:gd name="connsiteY0" fmla="*/ 692990 h 692990"/>
                    <a:gd name="connsiteX1" fmla="*/ 401934 w 803868"/>
                    <a:gd name="connsiteY1" fmla="*/ 0 h 692990"/>
                    <a:gd name="connsiteX2" fmla="*/ 446019 w 803868"/>
                    <a:gd name="connsiteY2" fmla="*/ 75629 h 692990"/>
                    <a:gd name="connsiteX3" fmla="*/ 803868 w 803868"/>
                    <a:gd name="connsiteY3" fmla="*/ 692990 h 692990"/>
                    <a:gd name="connsiteX4" fmla="*/ 0 w 803868"/>
                    <a:gd name="connsiteY4" fmla="*/ 692990 h 692990"/>
                    <a:gd name="connsiteX0" fmla="*/ 0 w 803868"/>
                    <a:gd name="connsiteY0" fmla="*/ 692990 h 692990"/>
                    <a:gd name="connsiteX1" fmla="*/ 357365 w 803868"/>
                    <a:gd name="connsiteY1" fmla="*/ 78162 h 692990"/>
                    <a:gd name="connsiteX2" fmla="*/ 401934 w 803868"/>
                    <a:gd name="connsiteY2" fmla="*/ 0 h 692990"/>
                    <a:gd name="connsiteX3" fmla="*/ 446019 w 803868"/>
                    <a:gd name="connsiteY3" fmla="*/ 75629 h 692990"/>
                    <a:gd name="connsiteX4" fmla="*/ 803868 w 803868"/>
                    <a:gd name="connsiteY4" fmla="*/ 692990 h 692990"/>
                    <a:gd name="connsiteX5" fmla="*/ 0 w 803868"/>
                    <a:gd name="connsiteY5" fmla="*/ 692990 h 692990"/>
                    <a:gd name="connsiteX0" fmla="*/ 0 w 803868"/>
                    <a:gd name="connsiteY0" fmla="*/ 617361 h 617361"/>
                    <a:gd name="connsiteX1" fmla="*/ 357365 w 803868"/>
                    <a:gd name="connsiteY1" fmla="*/ 2533 h 617361"/>
                    <a:gd name="connsiteX2" fmla="*/ 446019 w 803868"/>
                    <a:gd name="connsiteY2" fmla="*/ 0 h 617361"/>
                    <a:gd name="connsiteX3" fmla="*/ 803868 w 803868"/>
                    <a:gd name="connsiteY3" fmla="*/ 617361 h 617361"/>
                    <a:gd name="connsiteX4" fmla="*/ 0 w 803868"/>
                    <a:gd name="connsiteY4" fmla="*/ 617361 h 617361"/>
                    <a:gd name="connsiteX0" fmla="*/ 0 w 803868"/>
                    <a:gd name="connsiteY0" fmla="*/ 633416 h 633416"/>
                    <a:gd name="connsiteX1" fmla="*/ 357365 w 803868"/>
                    <a:gd name="connsiteY1" fmla="*/ 18588 h 633416"/>
                    <a:gd name="connsiteX2" fmla="*/ 446019 w 803868"/>
                    <a:gd name="connsiteY2" fmla="*/ 16055 h 633416"/>
                    <a:gd name="connsiteX3" fmla="*/ 803868 w 803868"/>
                    <a:gd name="connsiteY3" fmla="*/ 633416 h 633416"/>
                    <a:gd name="connsiteX4" fmla="*/ 0 w 803868"/>
                    <a:gd name="connsiteY4" fmla="*/ 633416 h 633416"/>
                    <a:gd name="connsiteX0" fmla="*/ 0 w 803868"/>
                    <a:gd name="connsiteY0" fmla="*/ 641046 h 641046"/>
                    <a:gd name="connsiteX1" fmla="*/ 357365 w 803868"/>
                    <a:gd name="connsiteY1" fmla="*/ 26218 h 641046"/>
                    <a:gd name="connsiteX2" fmla="*/ 446019 w 803868"/>
                    <a:gd name="connsiteY2" fmla="*/ 23685 h 641046"/>
                    <a:gd name="connsiteX3" fmla="*/ 803868 w 803868"/>
                    <a:gd name="connsiteY3" fmla="*/ 641046 h 641046"/>
                    <a:gd name="connsiteX4" fmla="*/ 0 w 803868"/>
                    <a:gd name="connsiteY4" fmla="*/ 641046 h 641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3868" h="641046">
                      <a:moveTo>
                        <a:pt x="0" y="641046"/>
                      </a:moveTo>
                      <a:lnTo>
                        <a:pt x="357365" y="26218"/>
                      </a:lnTo>
                      <a:cubicBezTo>
                        <a:pt x="381850" y="-2488"/>
                        <a:pt x="408869" y="-13465"/>
                        <a:pt x="446019" y="23685"/>
                      </a:cubicBezTo>
                      <a:lnTo>
                        <a:pt x="803868" y="641046"/>
                      </a:lnTo>
                      <a:lnTo>
                        <a:pt x="0" y="641046"/>
                      </a:lnTo>
                      <a:close/>
                    </a:path>
                  </a:pathLst>
                </a:cu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grpSp>
          <p:sp>
            <p:nvSpPr>
              <p:cNvPr id="150" name="Rounded Rectangle 149"/>
              <p:cNvSpPr/>
              <p:nvPr/>
            </p:nvSpPr>
            <p:spPr bwMode="auto">
              <a:xfrm>
                <a:off x="6533918" y="3611424"/>
                <a:ext cx="1834776" cy="2201074"/>
              </a:xfrm>
              <a:prstGeom prst="roundRect">
                <a:avLst>
                  <a:gd name="adj" fmla="val 2269"/>
                </a:avLst>
              </a:prstGeom>
              <a:solidFill>
                <a:schemeClr val="bg1"/>
              </a:solidFill>
              <a:ln w="9525" cap="flat" cmpd="sng" algn="ctr">
                <a:noFill/>
                <a:prstDash val="solid"/>
                <a:round/>
                <a:headEnd type="none" w="med" len="med"/>
                <a:tailEnd type="none" w="med" len="med"/>
              </a:ln>
              <a:effectLst/>
            </p:spPr>
            <p:txBody>
              <a:bodyPr vert="horz" wrap="square" lIns="72000" tIns="36000" rIns="72000" bIns="54000" numCol="1" rtlCol="0" anchor="t" anchorCtr="0" compatLnSpc="1">
                <a:prstTxWarp prst="textNoShape">
                  <a:avLst/>
                </a:prstTxWarp>
              </a:bodyPr>
              <a:lstStyle/>
              <a:p>
                <a:pPr>
                  <a:lnSpc>
                    <a:spcPct val="95000"/>
                  </a:lnSpc>
                  <a:spcAft>
                    <a:spcPts val="300"/>
                  </a:spcAft>
                </a:pPr>
                <a:r>
                  <a:rPr lang="en-GB" sz="1300" b="1" dirty="0"/>
                  <a:t>Minimum entry level is:</a:t>
                </a:r>
              </a:p>
              <a:p>
                <a:pPr marL="144000" indent="-144000">
                  <a:lnSpc>
                    <a:spcPct val="90000"/>
                  </a:lnSpc>
                  <a:spcAft>
                    <a:spcPts val="200"/>
                  </a:spcAft>
                  <a:buFont typeface="Arial" panose="020B0604020202020204" pitchFamily="34" charset="0"/>
                  <a:buChar char="•"/>
                </a:pPr>
                <a:r>
                  <a:rPr lang="en-GB" sz="1200" b="1" dirty="0"/>
                  <a:t>Must be MCIPS  for minimum 3 </a:t>
                </a:r>
                <a:r>
                  <a:rPr lang="en-GB" sz="1200" b="1" dirty="0" smtClean="0"/>
                  <a:t>years</a:t>
                </a:r>
                <a:endParaRPr lang="en-GB" sz="1200" b="1" dirty="0"/>
              </a:p>
              <a:p>
                <a:pPr marL="144000" indent="-144000">
                  <a:lnSpc>
                    <a:spcPct val="90000"/>
                  </a:lnSpc>
                  <a:spcAft>
                    <a:spcPts val="200"/>
                  </a:spcAft>
                  <a:buFont typeface="Arial" panose="020B0604020202020204" pitchFamily="34" charset="0"/>
                  <a:buChar char="•"/>
                </a:pPr>
                <a:r>
                  <a:rPr lang="en-GB" sz="1200" b="1" dirty="0" smtClean="0"/>
                  <a:t>Must </a:t>
                </a:r>
                <a:r>
                  <a:rPr lang="en-GB" sz="1200" b="1" dirty="0"/>
                  <a:t>provide evidence of completed CIPS Master Practitioner Programme</a:t>
                </a:r>
              </a:p>
              <a:p>
                <a:pPr marL="144000" indent="-144000">
                  <a:lnSpc>
                    <a:spcPct val="90000"/>
                  </a:lnSpc>
                  <a:spcAft>
                    <a:spcPts val="200"/>
                  </a:spcAft>
                  <a:buFont typeface="Arial" panose="020B0604020202020204" pitchFamily="34" charset="0"/>
                  <a:buChar char="•"/>
                </a:pPr>
                <a:r>
                  <a:rPr lang="en-GB" sz="1200" b="1" dirty="0"/>
                  <a:t>Must have an up to date certificate of achievement in CIPS Ethical Procurement and Supply.</a:t>
                </a:r>
              </a:p>
            </p:txBody>
          </p:sp>
        </p:grpSp>
        <p:sp>
          <p:nvSpPr>
            <p:cNvPr id="140" name="Oval 139"/>
            <p:cNvSpPr/>
            <p:nvPr/>
          </p:nvSpPr>
          <p:spPr bwMode="auto">
            <a:xfrm>
              <a:off x="4445900" y="2163274"/>
              <a:ext cx="288000" cy="288000"/>
            </a:xfrm>
            <a:prstGeom prst="ellipse">
              <a:avLst/>
            </a:prstGeom>
            <a:solidFill>
              <a:schemeClr val="accent3"/>
            </a:solidFill>
            <a:ln w="762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GB" dirty="0">
                <a:solidFill>
                  <a:srgbClr val="B2015C"/>
                </a:solidFill>
              </a:endParaRPr>
            </a:p>
          </p:txBody>
        </p:sp>
        <p:sp>
          <p:nvSpPr>
            <p:cNvPr id="147" name="Rounded Rectangle 146"/>
            <p:cNvSpPr/>
            <p:nvPr/>
          </p:nvSpPr>
          <p:spPr bwMode="auto">
            <a:xfrm>
              <a:off x="3073025" y="1587571"/>
              <a:ext cx="3013450" cy="360000"/>
            </a:xfrm>
            <a:prstGeom prst="roundRect">
              <a:avLst>
                <a:gd name="adj" fmla="val 10055"/>
              </a:avLst>
            </a:prstGeom>
            <a:noFill/>
            <a:ln w="9525" cap="flat" cmpd="sng" algn="ctr">
              <a:noFill/>
              <a:prstDash val="solid"/>
              <a:round/>
              <a:headEnd type="none" w="med" len="med"/>
              <a:tailEnd type="none" w="med" len="med"/>
            </a:ln>
            <a:effectLst/>
          </p:spPr>
          <p:txBody>
            <a:bodyPr vert="horz" wrap="square" lIns="91440" tIns="36000" rIns="91440" bIns="54000" numCol="1" rtlCol="0" anchor="ctr" anchorCtr="0" compatLnSpc="1">
              <a:prstTxWarp prst="textNoShape">
                <a:avLst/>
              </a:prstTxWarp>
            </a:bodyPr>
            <a:lstStyle/>
            <a:p>
              <a:pPr algn="ctr"/>
              <a:r>
                <a:rPr lang="en-GB" b="1" dirty="0" smtClean="0">
                  <a:solidFill>
                    <a:srgbClr val="FFFFFF"/>
                  </a:solidFill>
                </a:rPr>
                <a:t>Are you currently MCIPS?</a:t>
              </a:r>
            </a:p>
          </p:txBody>
        </p:sp>
        <p:grpSp>
          <p:nvGrpSpPr>
            <p:cNvPr id="56" name="Group 141"/>
            <p:cNvGrpSpPr/>
            <p:nvPr/>
          </p:nvGrpSpPr>
          <p:grpSpPr>
            <a:xfrm>
              <a:off x="757663" y="4811521"/>
              <a:ext cx="1834776" cy="763669"/>
              <a:chOff x="757663" y="4954021"/>
              <a:chExt cx="1834776" cy="763669"/>
            </a:xfrm>
          </p:grpSpPr>
          <p:sp>
            <p:nvSpPr>
              <p:cNvPr id="145" name="Isosceles Triangle 25"/>
              <p:cNvSpPr>
                <a:spLocks noChangeAspect="1"/>
              </p:cNvSpPr>
              <p:nvPr/>
            </p:nvSpPr>
            <p:spPr bwMode="hidden">
              <a:xfrm>
                <a:off x="1435173" y="4954021"/>
                <a:ext cx="388802" cy="134549"/>
              </a:xfrm>
              <a:custGeom>
                <a:avLst/>
                <a:gdLst>
                  <a:gd name="connsiteX0" fmla="*/ 0 w 803868"/>
                  <a:gd name="connsiteY0" fmla="*/ 692990 h 692990"/>
                  <a:gd name="connsiteX1" fmla="*/ 401934 w 803868"/>
                  <a:gd name="connsiteY1" fmla="*/ 0 h 692990"/>
                  <a:gd name="connsiteX2" fmla="*/ 803868 w 803868"/>
                  <a:gd name="connsiteY2" fmla="*/ 692990 h 692990"/>
                  <a:gd name="connsiteX3" fmla="*/ 0 w 803868"/>
                  <a:gd name="connsiteY3" fmla="*/ 692990 h 692990"/>
                  <a:gd name="connsiteX0" fmla="*/ 0 w 803868"/>
                  <a:gd name="connsiteY0" fmla="*/ 692990 h 692990"/>
                  <a:gd name="connsiteX1" fmla="*/ 401934 w 803868"/>
                  <a:gd name="connsiteY1" fmla="*/ 0 h 692990"/>
                  <a:gd name="connsiteX2" fmla="*/ 446019 w 803868"/>
                  <a:gd name="connsiteY2" fmla="*/ 75629 h 692990"/>
                  <a:gd name="connsiteX3" fmla="*/ 803868 w 803868"/>
                  <a:gd name="connsiteY3" fmla="*/ 692990 h 692990"/>
                  <a:gd name="connsiteX4" fmla="*/ 0 w 803868"/>
                  <a:gd name="connsiteY4" fmla="*/ 692990 h 692990"/>
                  <a:gd name="connsiteX0" fmla="*/ 0 w 803868"/>
                  <a:gd name="connsiteY0" fmla="*/ 692990 h 692990"/>
                  <a:gd name="connsiteX1" fmla="*/ 357365 w 803868"/>
                  <a:gd name="connsiteY1" fmla="*/ 78162 h 692990"/>
                  <a:gd name="connsiteX2" fmla="*/ 401934 w 803868"/>
                  <a:gd name="connsiteY2" fmla="*/ 0 h 692990"/>
                  <a:gd name="connsiteX3" fmla="*/ 446019 w 803868"/>
                  <a:gd name="connsiteY3" fmla="*/ 75629 h 692990"/>
                  <a:gd name="connsiteX4" fmla="*/ 803868 w 803868"/>
                  <a:gd name="connsiteY4" fmla="*/ 692990 h 692990"/>
                  <a:gd name="connsiteX5" fmla="*/ 0 w 803868"/>
                  <a:gd name="connsiteY5" fmla="*/ 692990 h 692990"/>
                  <a:gd name="connsiteX0" fmla="*/ 0 w 803868"/>
                  <a:gd name="connsiteY0" fmla="*/ 617361 h 617361"/>
                  <a:gd name="connsiteX1" fmla="*/ 357365 w 803868"/>
                  <a:gd name="connsiteY1" fmla="*/ 2533 h 617361"/>
                  <a:gd name="connsiteX2" fmla="*/ 446019 w 803868"/>
                  <a:gd name="connsiteY2" fmla="*/ 0 h 617361"/>
                  <a:gd name="connsiteX3" fmla="*/ 803868 w 803868"/>
                  <a:gd name="connsiteY3" fmla="*/ 617361 h 617361"/>
                  <a:gd name="connsiteX4" fmla="*/ 0 w 803868"/>
                  <a:gd name="connsiteY4" fmla="*/ 617361 h 617361"/>
                  <a:gd name="connsiteX0" fmla="*/ 0 w 803868"/>
                  <a:gd name="connsiteY0" fmla="*/ 633416 h 633416"/>
                  <a:gd name="connsiteX1" fmla="*/ 357365 w 803868"/>
                  <a:gd name="connsiteY1" fmla="*/ 18588 h 633416"/>
                  <a:gd name="connsiteX2" fmla="*/ 446019 w 803868"/>
                  <a:gd name="connsiteY2" fmla="*/ 16055 h 633416"/>
                  <a:gd name="connsiteX3" fmla="*/ 803868 w 803868"/>
                  <a:gd name="connsiteY3" fmla="*/ 633416 h 633416"/>
                  <a:gd name="connsiteX4" fmla="*/ 0 w 803868"/>
                  <a:gd name="connsiteY4" fmla="*/ 633416 h 633416"/>
                  <a:gd name="connsiteX0" fmla="*/ 0 w 803868"/>
                  <a:gd name="connsiteY0" fmla="*/ 641046 h 641046"/>
                  <a:gd name="connsiteX1" fmla="*/ 357365 w 803868"/>
                  <a:gd name="connsiteY1" fmla="*/ 26218 h 641046"/>
                  <a:gd name="connsiteX2" fmla="*/ 446019 w 803868"/>
                  <a:gd name="connsiteY2" fmla="*/ 23685 h 641046"/>
                  <a:gd name="connsiteX3" fmla="*/ 803868 w 803868"/>
                  <a:gd name="connsiteY3" fmla="*/ 641046 h 641046"/>
                  <a:gd name="connsiteX4" fmla="*/ 0 w 803868"/>
                  <a:gd name="connsiteY4" fmla="*/ 641046 h 6410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3868" h="641046">
                    <a:moveTo>
                      <a:pt x="0" y="641046"/>
                    </a:moveTo>
                    <a:lnTo>
                      <a:pt x="357365" y="26218"/>
                    </a:lnTo>
                    <a:cubicBezTo>
                      <a:pt x="381850" y="-2488"/>
                      <a:pt x="408869" y="-13465"/>
                      <a:pt x="446019" y="23685"/>
                    </a:cubicBezTo>
                    <a:lnTo>
                      <a:pt x="803868" y="641046"/>
                    </a:lnTo>
                    <a:lnTo>
                      <a:pt x="0" y="641046"/>
                    </a:ln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B2015C"/>
                  </a:solidFill>
                </a:endParaRPr>
              </a:p>
            </p:txBody>
          </p:sp>
          <p:sp>
            <p:nvSpPr>
              <p:cNvPr id="146" name="Rounded Rectangle 145"/>
              <p:cNvSpPr/>
              <p:nvPr/>
            </p:nvSpPr>
            <p:spPr bwMode="auto">
              <a:xfrm>
                <a:off x="757663" y="5085416"/>
                <a:ext cx="1834776" cy="632274"/>
              </a:xfrm>
              <a:prstGeom prst="roundRect">
                <a:avLst>
                  <a:gd name="adj" fmla="val 10055"/>
                </a:avLst>
              </a:prstGeom>
              <a:solidFill>
                <a:schemeClr val="accent1"/>
              </a:solidFill>
              <a:ln w="9525" cap="flat" cmpd="sng" algn="ctr">
                <a:noFill/>
                <a:prstDash val="solid"/>
                <a:round/>
                <a:headEnd type="none" w="med" len="med"/>
                <a:tailEnd type="none" w="med" len="med"/>
              </a:ln>
              <a:effectLst/>
            </p:spPr>
            <p:txBody>
              <a:bodyPr vert="horz" wrap="square" lIns="36000" tIns="36000" rIns="36000" bIns="54000" numCol="1" rtlCol="0" anchor="ctr" anchorCtr="0" compatLnSpc="1">
                <a:prstTxWarp prst="textNoShape">
                  <a:avLst/>
                </a:prstTxWarp>
              </a:bodyPr>
              <a:lstStyle/>
              <a:p>
                <a:pPr algn="ctr">
                  <a:lnSpc>
                    <a:spcPct val="90000"/>
                  </a:lnSpc>
                </a:pPr>
                <a:r>
                  <a:rPr lang="en-GB" sz="1600" b="1" dirty="0" smtClean="0">
                    <a:solidFill>
                      <a:srgbClr val="FFFFFF"/>
                    </a:solidFill>
                  </a:rPr>
                  <a:t>Take MER or CIPS</a:t>
                </a:r>
              </a:p>
              <a:p>
                <a:pPr algn="ctr">
                  <a:lnSpc>
                    <a:spcPct val="90000"/>
                  </a:lnSpc>
                </a:pPr>
                <a:r>
                  <a:rPr lang="en-GB" sz="1600" b="1" dirty="0" smtClean="0">
                    <a:solidFill>
                      <a:srgbClr val="FFFFFF"/>
                    </a:solidFill>
                  </a:rPr>
                  <a:t>Qualifications Route </a:t>
                </a:r>
              </a:p>
            </p:txBody>
          </p:sp>
        </p:grpSp>
        <p:sp>
          <p:nvSpPr>
            <p:cNvPr id="143" name="TextBox 142"/>
            <p:cNvSpPr txBox="1"/>
            <p:nvPr/>
          </p:nvSpPr>
          <p:spPr>
            <a:xfrm>
              <a:off x="4806768" y="1947571"/>
              <a:ext cx="389572" cy="238821"/>
            </a:xfrm>
            <a:prstGeom prst="rect">
              <a:avLst/>
            </a:prstGeom>
            <a:noFill/>
          </p:spPr>
          <p:txBody>
            <a:bodyPr wrap="none" lIns="0" tIns="0" rIns="0" bIns="0" rtlCol="0">
              <a:spAutoFit/>
            </a:bodyPr>
            <a:lstStyle/>
            <a:p>
              <a:r>
                <a:rPr lang="en-GB" sz="1800" b="1" dirty="0" smtClean="0">
                  <a:solidFill>
                    <a:schemeClr val="bg1"/>
                  </a:solidFill>
                </a:rPr>
                <a:t>YES</a:t>
              </a:r>
              <a:endParaRPr lang="en-GB" sz="1800" b="1" dirty="0">
                <a:solidFill>
                  <a:schemeClr val="bg1"/>
                </a:solidFill>
              </a:endParaRPr>
            </a:p>
          </p:txBody>
        </p:sp>
        <p:sp>
          <p:nvSpPr>
            <p:cNvPr id="144" name="TextBox 143"/>
            <p:cNvSpPr txBox="1"/>
            <p:nvPr/>
          </p:nvSpPr>
          <p:spPr>
            <a:xfrm>
              <a:off x="4081601" y="1947571"/>
              <a:ext cx="345231" cy="238821"/>
            </a:xfrm>
            <a:prstGeom prst="rect">
              <a:avLst/>
            </a:prstGeom>
            <a:noFill/>
          </p:spPr>
          <p:txBody>
            <a:bodyPr wrap="none" lIns="0" tIns="0" rIns="0" bIns="0" rtlCol="0">
              <a:spAutoFit/>
            </a:bodyPr>
            <a:lstStyle/>
            <a:p>
              <a:r>
                <a:rPr lang="en-GB" sz="1800" b="1" dirty="0" smtClean="0">
                  <a:solidFill>
                    <a:schemeClr val="bg1"/>
                  </a:solidFill>
                </a:rPr>
                <a:t>NO</a:t>
              </a:r>
              <a:endParaRPr lang="en-GB" sz="1800" b="1" dirty="0">
                <a:solidFill>
                  <a:schemeClr val="bg1"/>
                </a:solidFill>
              </a:endParaRPr>
            </a:p>
          </p:txBody>
        </p:sp>
      </p:grpSp>
    </p:spTree>
    <p:extLst>
      <p:ext uri="{BB962C8B-B14F-4D97-AF65-F5344CB8AC3E}">
        <p14:creationId xmlns="" xmlns:p14="http://schemas.microsoft.com/office/powerpoint/2010/main" val="143316773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373949" y="762000"/>
            <a:ext cx="8334000" cy="838200"/>
          </a:xfrm>
        </p:spPr>
        <p:txBody>
          <a:bodyPr>
            <a:normAutofit fontScale="90000"/>
          </a:bodyPr>
          <a:lstStyle/>
          <a:p>
            <a:r>
              <a:rPr lang="en-GB" dirty="0" smtClean="0">
                <a:solidFill>
                  <a:schemeClr val="tx1"/>
                </a:solidFill>
              </a:rPr>
              <a:t>What will be the differentiators for MCIPS/ Chartered Status?</a:t>
            </a:r>
            <a:endParaRPr lang="en-GB" dirty="0">
              <a:solidFill>
                <a:schemeClr val="tx1"/>
              </a:solidFill>
            </a:endParaRPr>
          </a:p>
        </p:txBody>
      </p:sp>
      <p:graphicFrame>
        <p:nvGraphicFramePr>
          <p:cNvPr id="6" name="Content Placeholder 1"/>
          <p:cNvGraphicFramePr>
            <a:graphicFrameLocks noGrp="1"/>
          </p:cNvGraphicFramePr>
          <p:nvPr>
            <p:ph sz="quarter" idx="14"/>
            <p:extLst>
              <p:ext uri="{D42A27DB-BD31-4B8C-83A1-F6EECF244321}">
                <p14:modId xmlns="" xmlns:p14="http://schemas.microsoft.com/office/powerpoint/2010/main" val="4095895723"/>
              </p:ext>
            </p:extLst>
          </p:nvPr>
        </p:nvGraphicFramePr>
        <p:xfrm>
          <a:off x="304800" y="1600200"/>
          <a:ext cx="8333998" cy="4881022"/>
        </p:xfrm>
        <a:graphic>
          <a:graphicData uri="http://schemas.openxmlformats.org/drawingml/2006/table">
            <a:tbl>
              <a:tblPr firstRow="1" bandRow="1">
                <a:tableStyleId>{5C22544A-7EE6-4342-B048-85BDC9FD1C3A}</a:tableStyleId>
              </a:tblPr>
              <a:tblGrid>
                <a:gridCol w="4166999"/>
                <a:gridCol w="4166999"/>
              </a:tblGrid>
              <a:tr h="793128">
                <a:tc>
                  <a:txBody>
                    <a:bodyPr/>
                    <a:lstStyle/>
                    <a:p>
                      <a:pPr algn="ctr">
                        <a:lnSpc>
                          <a:spcPct val="85000"/>
                        </a:lnSpc>
                      </a:pPr>
                      <a:r>
                        <a:rPr lang="en-GB" sz="2200" dirty="0" smtClean="0"/>
                        <a:t>MCIPS</a:t>
                      </a:r>
                      <a:endParaRPr lang="en-GB" sz="2200" dirty="0"/>
                    </a:p>
                  </a:txBody>
                  <a:tcPr marL="91075" marR="91075" marT="72000" marB="72000" anchor="ctr"/>
                </a:tc>
                <a:tc>
                  <a:txBody>
                    <a:bodyPr/>
                    <a:lstStyle/>
                    <a:p>
                      <a:pPr algn="ctr">
                        <a:lnSpc>
                          <a:spcPct val="85000"/>
                        </a:lnSpc>
                      </a:pPr>
                      <a:r>
                        <a:rPr lang="en-GB" sz="2200" dirty="0" smtClean="0"/>
                        <a:t>Chartered Procurement and Supply Professional</a:t>
                      </a:r>
                      <a:endParaRPr lang="en-GB" sz="2200" dirty="0"/>
                    </a:p>
                  </a:txBody>
                  <a:tcPr marL="91075" marR="91075" marT="72000" marB="72000" anchor="ctr"/>
                </a:tc>
              </a:tr>
              <a:tr h="1275175">
                <a:tc>
                  <a:txBody>
                    <a:bodyPr/>
                    <a:lstStyle/>
                    <a:p>
                      <a:pPr marL="285750" indent="-285750">
                        <a:lnSpc>
                          <a:spcPct val="90000"/>
                        </a:lnSpc>
                        <a:buFont typeface="Arial" panose="020B0604020202020204" pitchFamily="34" charset="0"/>
                        <a:buChar char="•"/>
                      </a:pPr>
                      <a:r>
                        <a:rPr lang="en-GB" sz="2200" dirty="0" smtClean="0"/>
                        <a:t>Honours Degree equivalent qualifications</a:t>
                      </a:r>
                      <a:r>
                        <a:rPr lang="en-GB" sz="2200" baseline="0" dirty="0" smtClean="0"/>
                        <a:t>/experience plus three years relevant experience</a:t>
                      </a:r>
                      <a:endParaRPr lang="en-GB" sz="2200" baseline="0" dirty="0" smtClean="0">
                        <a:solidFill>
                          <a:schemeClr val="bg1"/>
                        </a:solidFill>
                      </a:endParaRPr>
                    </a:p>
                  </a:txBody>
                  <a:tcPr marL="91075" marR="91075"/>
                </a:tc>
                <a:tc>
                  <a:txBody>
                    <a:bodyPr/>
                    <a:lstStyle/>
                    <a:p>
                      <a:pPr marL="285750" indent="-285750">
                        <a:lnSpc>
                          <a:spcPct val="90000"/>
                        </a:lnSpc>
                        <a:buFont typeface="Arial" panose="020B0604020202020204" pitchFamily="34" charset="0"/>
                        <a:buChar char="•"/>
                      </a:pPr>
                      <a:r>
                        <a:rPr lang="en-GB" sz="2200" dirty="0" smtClean="0"/>
                        <a:t>Postgraduate</a:t>
                      </a:r>
                      <a:r>
                        <a:rPr lang="en-GB" sz="2200" baseline="0" dirty="0" smtClean="0"/>
                        <a:t> University Degree  (postgraduate diploma)</a:t>
                      </a:r>
                      <a:endParaRPr lang="en-GB" sz="2200" baseline="0" dirty="0" smtClean="0">
                        <a:solidFill>
                          <a:schemeClr val="bg1"/>
                        </a:solidFill>
                      </a:endParaRPr>
                    </a:p>
                  </a:txBody>
                  <a:tcPr marL="91075" marR="91075"/>
                </a:tc>
              </a:tr>
              <a:tr h="1275175">
                <a:tc>
                  <a:txBody>
                    <a:bodyPr/>
                    <a:lstStyle/>
                    <a:p>
                      <a:pPr marL="285750" indent="-285750">
                        <a:lnSpc>
                          <a:spcPct val="90000"/>
                        </a:lnSpc>
                        <a:buFont typeface="Arial" panose="020B0604020202020204" pitchFamily="34" charset="0"/>
                        <a:buChar char="•"/>
                      </a:pPr>
                      <a:r>
                        <a:rPr lang="en-GB" sz="2200" dirty="0" smtClean="0"/>
                        <a:t>CPD</a:t>
                      </a:r>
                      <a:r>
                        <a:rPr lang="en-GB" sz="2200" baseline="0" dirty="0" smtClean="0"/>
                        <a:t> not mandated or evidenced</a:t>
                      </a:r>
                      <a:endParaRPr lang="en-GB" sz="2200" dirty="0">
                        <a:solidFill>
                          <a:schemeClr val="bg1"/>
                        </a:solidFill>
                      </a:endParaRPr>
                    </a:p>
                  </a:txBody>
                  <a:tcPr marL="91075" marR="91075"/>
                </a:tc>
                <a:tc>
                  <a:txBody>
                    <a:bodyPr/>
                    <a:lstStyle/>
                    <a:p>
                      <a:pPr marL="285750" indent="-285750">
                        <a:lnSpc>
                          <a:spcPct val="90000"/>
                        </a:lnSpc>
                        <a:buFont typeface="Arial" panose="020B0604020202020204" pitchFamily="34" charset="0"/>
                        <a:buChar char="•"/>
                      </a:pPr>
                      <a:r>
                        <a:rPr lang="en-GB" sz="2200" baseline="0" dirty="0" smtClean="0"/>
                        <a:t>CPD mandated– minimum of 30 silver status hours per year</a:t>
                      </a:r>
                      <a:endParaRPr lang="en-GB" sz="2200" dirty="0">
                        <a:solidFill>
                          <a:schemeClr val="bg1"/>
                        </a:solidFill>
                      </a:endParaRPr>
                    </a:p>
                  </a:txBody>
                  <a:tcPr marL="91075" marR="91075"/>
                </a:tc>
              </a:tr>
              <a:tr h="1514271">
                <a:tc>
                  <a:txBody>
                    <a:bodyPr/>
                    <a:lstStyle/>
                    <a:p>
                      <a:pPr marL="285750" marR="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GB" sz="2200" dirty="0" smtClean="0"/>
                        <a:t>Ethical</a:t>
                      </a:r>
                      <a:r>
                        <a:rPr lang="en-GB" sz="2200" baseline="0" dirty="0" smtClean="0"/>
                        <a:t> Procurement and Supply</a:t>
                      </a:r>
                      <a:r>
                        <a:rPr lang="en-GB" sz="2200" dirty="0" smtClean="0"/>
                        <a:t> e-learning</a:t>
                      </a:r>
                      <a:r>
                        <a:rPr lang="en-GB" sz="2200" baseline="0" dirty="0" smtClean="0"/>
                        <a:t> and t</a:t>
                      </a:r>
                      <a:r>
                        <a:rPr lang="en-GB" sz="2200" dirty="0" smtClean="0"/>
                        <a:t>est optional</a:t>
                      </a:r>
                      <a:endParaRPr lang="en-GB" sz="2200" dirty="0" smtClean="0">
                        <a:solidFill>
                          <a:schemeClr val="bg1"/>
                        </a:solidFill>
                      </a:endParaRPr>
                    </a:p>
                  </a:txBody>
                  <a:tcPr marL="91075" marR="91075"/>
                </a:tc>
                <a:tc>
                  <a:txBody>
                    <a:bodyPr/>
                    <a:lstStyle/>
                    <a:p>
                      <a:pPr marL="285750" marR="0" indent="-28575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lang="en-GB" sz="2200" kern="1200" dirty="0" smtClean="0"/>
                        <a:t>Must have an up to date certificate of achievement in CIPS Ethical Procurement and Supply</a:t>
                      </a:r>
                      <a:endParaRPr lang="en-GB" sz="2200" kern="1200" dirty="0" smtClean="0">
                        <a:solidFill>
                          <a:schemeClr val="bg1"/>
                        </a:solidFill>
                        <a:latin typeface="+mn-lt"/>
                        <a:ea typeface="+mn-ea"/>
                        <a:cs typeface="+mn-cs"/>
                      </a:endParaRPr>
                    </a:p>
                  </a:txBody>
                  <a:tcPr marL="91075" marR="91075"/>
                </a:tc>
              </a:tr>
            </a:tbl>
          </a:graphicData>
        </a:graphic>
      </p:graphicFrame>
    </p:spTree>
    <p:extLst>
      <p:ext uri="{BB962C8B-B14F-4D97-AF65-F5344CB8AC3E}">
        <p14:creationId xmlns="" xmlns:p14="http://schemas.microsoft.com/office/powerpoint/2010/main" val="28965430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tx1"/>
                </a:solidFill>
              </a:rPr>
              <a:t>Membership Benefits</a:t>
            </a:r>
            <a:endParaRPr lang="en-US" dirty="0"/>
          </a:p>
        </p:txBody>
      </p:sp>
      <p:sp>
        <p:nvSpPr>
          <p:cNvPr id="3" name="Rectangle 2"/>
          <p:cNvSpPr/>
          <p:nvPr/>
        </p:nvSpPr>
        <p:spPr>
          <a:xfrm>
            <a:off x="457200" y="838200"/>
            <a:ext cx="8001000" cy="369332"/>
          </a:xfrm>
          <a:prstGeom prst="rect">
            <a:avLst/>
          </a:prstGeom>
        </p:spPr>
        <p:txBody>
          <a:bodyPr wrap="square">
            <a:spAutoFit/>
          </a:bodyPr>
          <a:lstStyle/>
          <a:p>
            <a:r>
              <a:rPr lang="en-GB" b="1" spc="-30" dirty="0" smtClean="0"/>
              <a:t>Continuing Professional Development - Benefits to individuals</a:t>
            </a:r>
            <a:endParaRPr lang="en-GB" b="1" spc="-30" dirty="0"/>
          </a:p>
        </p:txBody>
      </p:sp>
      <p:sp>
        <p:nvSpPr>
          <p:cNvPr id="4" name="Content Placeholder 5"/>
          <p:cNvSpPr txBox="1">
            <a:spLocks/>
          </p:cNvSpPr>
          <p:nvPr/>
        </p:nvSpPr>
        <p:spPr>
          <a:xfrm>
            <a:off x="381000" y="1295400"/>
            <a:ext cx="8382000" cy="4267200"/>
          </a:xfrm>
          <a:prstGeom prst="rect">
            <a:avLst/>
          </a:prstGeom>
        </p:spPr>
        <p:txBody>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GB" sz="2700" b="0" i="0" u="none" strike="noStrike" kern="1200" cap="none" spc="0" normalizeH="0" baseline="0" noProof="0" dirty="0" smtClean="0">
                <a:ln>
                  <a:noFill/>
                </a:ln>
                <a:solidFill>
                  <a:schemeClr val="tx1"/>
                </a:solidFill>
                <a:effectLst/>
                <a:uLnTx/>
                <a:uFillTx/>
                <a:latin typeface="+mn-lt"/>
                <a:ea typeface="+mn-ea"/>
                <a:cs typeface="+mn-cs"/>
              </a:rPr>
              <a:t>Maintains and enhances knowledge</a:t>
            </a:r>
            <a:br>
              <a:rPr kumimoji="0" lang="en-GB" sz="2700" b="0" i="0" u="none" strike="noStrike" kern="1200" cap="none" spc="0" normalizeH="0" baseline="0" noProof="0" dirty="0" smtClean="0">
                <a:ln>
                  <a:noFill/>
                </a:ln>
                <a:solidFill>
                  <a:schemeClr val="tx1"/>
                </a:solidFill>
                <a:effectLst/>
                <a:uLnTx/>
                <a:uFillTx/>
                <a:latin typeface="+mn-lt"/>
                <a:ea typeface="+mn-ea"/>
                <a:cs typeface="+mn-cs"/>
              </a:rPr>
            </a:br>
            <a:r>
              <a:rPr kumimoji="0" lang="en-GB" sz="2700" b="0" i="0" u="none" strike="noStrike" kern="1200" cap="none" spc="0" normalizeH="0" baseline="0" noProof="0" dirty="0" smtClean="0">
                <a:ln>
                  <a:noFill/>
                </a:ln>
                <a:solidFill>
                  <a:schemeClr val="tx1"/>
                </a:solidFill>
                <a:effectLst/>
                <a:uLnTx/>
                <a:uFillTx/>
                <a:latin typeface="+mn-lt"/>
                <a:ea typeface="+mn-ea"/>
                <a:cs typeface="+mn-cs"/>
              </a:rPr>
              <a:t>and skills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GB" sz="2700" b="0" i="0" u="none" strike="noStrike" kern="1200" cap="none" spc="0" normalizeH="0" baseline="0" noProof="0" dirty="0" smtClean="0">
                <a:ln>
                  <a:noFill/>
                </a:ln>
                <a:solidFill>
                  <a:schemeClr val="tx1"/>
                </a:solidFill>
                <a:effectLst/>
                <a:uLnTx/>
                <a:uFillTx/>
                <a:latin typeface="+mn-lt"/>
                <a:ea typeface="+mn-ea"/>
                <a:cs typeface="+mn-cs"/>
              </a:rPr>
              <a:t>Supports career planning and</a:t>
            </a:r>
            <a:br>
              <a:rPr kumimoji="0" lang="en-GB" sz="2700" b="0" i="0" u="none" strike="noStrike" kern="1200" cap="none" spc="0" normalizeH="0" baseline="0" noProof="0" dirty="0" smtClean="0">
                <a:ln>
                  <a:noFill/>
                </a:ln>
                <a:solidFill>
                  <a:schemeClr val="tx1"/>
                </a:solidFill>
                <a:effectLst/>
                <a:uLnTx/>
                <a:uFillTx/>
                <a:latin typeface="+mn-lt"/>
                <a:ea typeface="+mn-ea"/>
                <a:cs typeface="+mn-cs"/>
              </a:rPr>
            </a:br>
            <a:r>
              <a:rPr kumimoji="0" lang="en-GB" sz="2700" b="0" i="0" u="none" strike="noStrike" kern="1200" cap="none" spc="0" normalizeH="0" baseline="0" noProof="0" dirty="0" smtClean="0">
                <a:ln>
                  <a:noFill/>
                </a:ln>
                <a:solidFill>
                  <a:schemeClr val="tx1"/>
                </a:solidFill>
                <a:effectLst/>
                <a:uLnTx/>
                <a:uFillTx/>
                <a:latin typeface="+mn-lt"/>
                <a:ea typeface="+mn-ea"/>
                <a:cs typeface="+mn-cs"/>
              </a:rPr>
              <a:t>progression</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GB" sz="2700" b="0" i="0" u="none" strike="noStrike" kern="1200" cap="none" spc="0" normalizeH="0" baseline="0" noProof="0" dirty="0" smtClean="0">
                <a:ln>
                  <a:noFill/>
                </a:ln>
                <a:solidFill>
                  <a:schemeClr val="tx1"/>
                </a:solidFill>
                <a:effectLst/>
                <a:uLnTx/>
                <a:uFillTx/>
                <a:latin typeface="+mn-lt"/>
                <a:ea typeface="+mn-ea"/>
                <a:cs typeface="+mn-cs"/>
              </a:rPr>
              <a:t>Inspires continuous improvement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GB" sz="2700" b="0" i="0" u="none" strike="noStrike" kern="1200" cap="none" spc="0" normalizeH="0" baseline="0" noProof="0" dirty="0" smtClean="0">
                <a:ln>
                  <a:noFill/>
                </a:ln>
                <a:solidFill>
                  <a:schemeClr val="tx1"/>
                </a:solidFill>
                <a:effectLst/>
                <a:uLnTx/>
                <a:uFillTx/>
                <a:latin typeface="+mn-lt"/>
                <a:ea typeface="+mn-ea"/>
                <a:cs typeface="+mn-cs"/>
              </a:rPr>
              <a:t>Easy to use online tool </a:t>
            </a:r>
          </a:p>
          <a:p>
            <a:pPr marL="365760" indent="-256032">
              <a:spcBef>
                <a:spcPts val="400"/>
              </a:spcBef>
              <a:buClr>
                <a:schemeClr val="accent1"/>
              </a:buClr>
              <a:buSzPct val="68000"/>
              <a:buFont typeface="Wingdings 3"/>
              <a:buChar char=""/>
            </a:pPr>
            <a:r>
              <a:rPr lang="en-GB" sz="2700" dirty="0" smtClean="0"/>
              <a:t>Demonstrates  your commitment to professionalism</a:t>
            </a:r>
            <a:endParaRPr kumimoji="0" lang="en-GB"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GB" sz="2300" b="0" i="0" u="none" strike="noStrike" kern="1200" cap="none" spc="0" normalizeH="0" baseline="0" noProof="0" dirty="0" smtClean="0">
                <a:ln>
                  <a:noFill/>
                </a:ln>
                <a:solidFill>
                  <a:schemeClr val="tx1"/>
                </a:solidFill>
                <a:effectLst/>
                <a:uLnTx/>
                <a:uFillTx/>
                <a:latin typeface="+mn-lt"/>
                <a:ea typeface="+mn-ea"/>
                <a:cs typeface="+mn-cs"/>
              </a:rPr>
              <a:t>For example for each assessment that you attend 5 points are automatically added into </a:t>
            </a:r>
            <a:r>
              <a:rPr kumimoji="0" lang="en-GB" sz="2300" b="0" i="0" u="none" strike="noStrike" kern="1200" cap="none" spc="0" normalizeH="0" baseline="0" noProof="0" dirty="0" err="1" smtClean="0">
                <a:ln>
                  <a:noFill/>
                </a:ln>
                <a:solidFill>
                  <a:schemeClr val="tx1"/>
                </a:solidFill>
                <a:effectLst/>
                <a:uLnTx/>
                <a:uFillTx/>
                <a:latin typeface="+mn-lt"/>
                <a:ea typeface="+mn-ea"/>
                <a:cs typeface="+mn-cs"/>
              </a:rPr>
              <a:t>MyCIPS</a:t>
            </a:r>
            <a:r>
              <a:rPr kumimoji="0" lang="en-GB" sz="2300" b="0" i="0" u="none" strike="noStrike" kern="1200" cap="none" spc="0" normalizeH="0" baseline="0" noProof="0" dirty="0" smtClean="0">
                <a:ln>
                  <a:noFill/>
                </a:ln>
                <a:solidFill>
                  <a:schemeClr val="tx1"/>
                </a:solidFill>
                <a:effectLst/>
                <a:uLnTx/>
                <a:uFillTx/>
                <a:latin typeface="+mn-lt"/>
                <a:ea typeface="+mn-ea"/>
                <a:cs typeface="+mn-cs"/>
              </a:rPr>
              <a:t>/CPD</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GB" sz="27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5" name="Group 11"/>
          <p:cNvGrpSpPr/>
          <p:nvPr/>
        </p:nvGrpSpPr>
        <p:grpSpPr bwMode="invGray">
          <a:xfrm>
            <a:off x="7210421" y="1471053"/>
            <a:ext cx="1207784" cy="1207785"/>
            <a:chOff x="7396832" y="2792791"/>
            <a:chExt cx="785481" cy="785481"/>
          </a:xfrm>
        </p:grpSpPr>
        <p:sp>
          <p:nvSpPr>
            <p:cNvPr id="6" name="Rounded Rectangle 5"/>
            <p:cNvSpPr/>
            <p:nvPr/>
          </p:nvSpPr>
          <p:spPr bwMode="invGray">
            <a:xfrm>
              <a:off x="7396832" y="2792791"/>
              <a:ext cx="785480" cy="78548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0" tIns="180000" rIns="0" bIns="45720" numCol="1" rtlCol="0" anchor="ctr" anchorCtr="0" compatLnSpc="1">
              <a:prstTxWarp prst="textNoShape">
                <a:avLst/>
              </a:prstTxWarp>
            </a:bodyPr>
            <a:lstStyle/>
            <a:p>
              <a:pPr algn="ctr"/>
              <a:endParaRPr lang="en-US" sz="1000" b="1" dirty="0" smtClean="0">
                <a:solidFill>
                  <a:srgbClr val="FFFFFF"/>
                </a:solidFill>
                <a:latin typeface="Candara" pitchFamily="34" charset="0"/>
                <a:ea typeface="Adobe Gothic Std B" pitchFamily="34" charset="-128"/>
                <a:cs typeface="Aharoni" pitchFamily="2" charset="-79"/>
              </a:endParaRPr>
            </a:p>
          </p:txBody>
        </p:sp>
        <p:sp>
          <p:nvSpPr>
            <p:cNvPr id="7" name="Rounded Rectangle 6"/>
            <p:cNvSpPr/>
            <p:nvPr/>
          </p:nvSpPr>
          <p:spPr bwMode="invGray">
            <a:xfrm>
              <a:off x="7396833" y="2792792"/>
              <a:ext cx="785480" cy="785480"/>
            </a:xfrm>
            <a:prstGeom prst="roundRect">
              <a:avLst/>
            </a:prstGeom>
            <a:noFill/>
            <a:ln w="9525" cap="flat" cmpd="sng" algn="ctr">
              <a:noFill/>
              <a:prstDash val="solid"/>
              <a:round/>
              <a:headEnd type="none" w="med" len="med"/>
              <a:tailEnd type="none" w="med" len="med"/>
            </a:ln>
            <a:effectLst/>
          </p:spPr>
          <p:txBody>
            <a:bodyPr vert="horz" wrap="square" lIns="0" tIns="324000" rIns="0" bIns="45720" numCol="1" rtlCol="0" anchor="ctr" anchorCtr="0" compatLnSpc="1">
              <a:prstTxWarp prst="textNoShape">
                <a:avLst/>
              </a:prstTxWarp>
            </a:bodyPr>
            <a:lstStyle/>
            <a:p>
              <a:pPr algn="ctr">
                <a:lnSpc>
                  <a:spcPts val="1100"/>
                </a:lnSpc>
              </a:pPr>
              <a:r>
                <a:rPr lang="en-US" sz="4500" b="1" spc="80" dirty="0" smtClean="0">
                  <a:ln w="6350">
                    <a:solidFill>
                      <a:srgbClr val="FFFFFF"/>
                    </a:solidFill>
                  </a:ln>
                  <a:solidFill>
                    <a:srgbClr val="FFFFFF"/>
                  </a:solidFill>
                  <a:latin typeface="Candara" pitchFamily="34" charset="0"/>
                  <a:ea typeface="Adobe Gothic Std B" pitchFamily="34" charset="-128"/>
                  <a:cs typeface="Aharoni" pitchFamily="2" charset="-79"/>
                </a:rPr>
                <a:t>CPD</a:t>
              </a:r>
            </a:p>
            <a:p>
              <a:pPr algn="ctr">
                <a:lnSpc>
                  <a:spcPts val="1900"/>
                </a:lnSpc>
              </a:pPr>
              <a:r>
                <a:rPr lang="en-US" sz="1800" b="1" spc="-20" dirty="0" smtClean="0">
                  <a:solidFill>
                    <a:srgbClr val="FFFFFF"/>
                  </a:solidFill>
                  <a:latin typeface="Candara" pitchFamily="34" charset="0"/>
                  <a:ea typeface="Adobe Gothic Std B" pitchFamily="34" charset="-128"/>
                  <a:cs typeface="Aharoni" pitchFamily="2" charset="-79"/>
                </a:rPr>
                <a:t>HOURS</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tx1"/>
                </a:solidFill>
              </a:rPr>
              <a:t>Become a Member</a:t>
            </a:r>
            <a:endParaRPr lang="en-US" dirty="0"/>
          </a:p>
        </p:txBody>
      </p:sp>
      <p:sp>
        <p:nvSpPr>
          <p:cNvPr id="3" name="Content Placeholder 2"/>
          <p:cNvSpPr txBox="1">
            <a:spLocks/>
          </p:cNvSpPr>
          <p:nvPr/>
        </p:nvSpPr>
        <p:spPr>
          <a:xfrm>
            <a:off x="304800" y="1143000"/>
            <a:ext cx="8334375" cy="4384675"/>
          </a:xfrm>
          <a:prstGeom prst="rect">
            <a:avLst/>
          </a:prstGeom>
        </p:spPr>
        <p:txBody>
          <a:bodyPr/>
          <a:lstStyle/>
          <a:p>
            <a:pPr marL="457200" marR="0" lvl="0" indent="-457200" algn="l" defTabSz="914400" rtl="0" eaLnBrk="1" fontAlgn="auto" latinLnBrk="0" hangingPunct="1">
              <a:lnSpc>
                <a:spcPct val="100000"/>
              </a:lnSpc>
              <a:spcBef>
                <a:spcPts val="400"/>
              </a:spcBef>
              <a:spcAft>
                <a:spcPts val="1200"/>
              </a:spcAft>
              <a:buClr>
                <a:schemeClr val="accent1"/>
              </a:buClr>
              <a:buSzPct val="68000"/>
              <a:buFont typeface="Arial" panose="020B0604020202020204" pitchFamily="34" charset="0"/>
              <a:buChar char="•"/>
              <a:tabLst/>
              <a:defRPr/>
            </a:pPr>
            <a:r>
              <a:rPr kumimoji="0" lang="en-GB" sz="2700" b="0" i="0" u="none" strike="noStrike" kern="1200" cap="none" spc="0" normalizeH="0" baseline="0" noProof="0" smtClean="0">
                <a:ln>
                  <a:noFill/>
                </a:ln>
                <a:solidFill>
                  <a:schemeClr val="tx1"/>
                </a:solidFill>
                <a:effectLst/>
                <a:uLnTx/>
                <a:uFillTx/>
                <a:latin typeface="+mn-lt"/>
                <a:ea typeface="+mn-ea"/>
                <a:cs typeface="+mn-cs"/>
              </a:rPr>
              <a:t>To take CIPS qualifications you will need to be a CIPS member</a:t>
            </a:r>
          </a:p>
          <a:p>
            <a:pPr marL="457200" marR="0" lvl="0" indent="-457200" algn="l" defTabSz="914400" rtl="0" eaLnBrk="1" fontAlgn="auto" latinLnBrk="0" hangingPunct="1">
              <a:lnSpc>
                <a:spcPct val="100000"/>
              </a:lnSpc>
              <a:spcBef>
                <a:spcPts val="400"/>
              </a:spcBef>
              <a:spcAft>
                <a:spcPts val="1200"/>
              </a:spcAft>
              <a:buClr>
                <a:schemeClr val="accent1"/>
              </a:buClr>
              <a:buSzPct val="68000"/>
              <a:buFont typeface="Arial" panose="020B0604020202020204" pitchFamily="34" charset="0"/>
              <a:buChar char="•"/>
              <a:tabLst/>
              <a:defRPr/>
            </a:pPr>
            <a:r>
              <a:rPr kumimoji="0" lang="en-GB" sz="2700" b="0" i="0" u="none" strike="noStrike" kern="1200" cap="none" spc="0" normalizeH="0" baseline="0" noProof="0" smtClean="0">
                <a:ln>
                  <a:noFill/>
                </a:ln>
                <a:solidFill>
                  <a:schemeClr val="tx1"/>
                </a:solidFill>
                <a:effectLst/>
                <a:uLnTx/>
                <a:uFillTx/>
                <a:latin typeface="+mn-lt"/>
                <a:ea typeface="+mn-ea"/>
                <a:cs typeface="+mn-cs"/>
              </a:rPr>
              <a:t>CIPS has a global community of almost 110,000 people in over 100 countries </a:t>
            </a:r>
          </a:p>
          <a:p>
            <a:pPr marL="457200" marR="0" lvl="0" indent="-457200" algn="l" defTabSz="914400" rtl="0" eaLnBrk="1" fontAlgn="auto" latinLnBrk="0" hangingPunct="1">
              <a:lnSpc>
                <a:spcPct val="100000"/>
              </a:lnSpc>
              <a:spcBef>
                <a:spcPts val="400"/>
              </a:spcBef>
              <a:spcAft>
                <a:spcPts val="1200"/>
              </a:spcAft>
              <a:buClr>
                <a:schemeClr val="accent1"/>
              </a:buClr>
              <a:buSzPct val="68000"/>
              <a:buFont typeface="Arial" panose="020B0604020202020204" pitchFamily="34" charset="0"/>
              <a:buChar char="•"/>
              <a:tabLst/>
              <a:defRPr/>
            </a:pPr>
            <a:r>
              <a:rPr kumimoji="0" lang="en-GB" sz="2700" b="0" i="0" u="none" strike="noStrike" kern="1200" cap="none" spc="0" normalizeH="0" baseline="0" noProof="0" smtClean="0">
                <a:ln>
                  <a:noFill/>
                </a:ln>
                <a:solidFill>
                  <a:schemeClr val="tx1"/>
                </a:solidFill>
                <a:effectLst/>
                <a:uLnTx/>
                <a:uFillTx/>
                <a:latin typeface="+mn-lt"/>
                <a:ea typeface="+mn-ea"/>
                <a:cs typeface="+mn-cs"/>
              </a:rPr>
              <a:t>Being a member opens up a wealth of advantages   </a:t>
            </a:r>
          </a:p>
          <a:p>
            <a:pPr marL="457200" marR="0" lvl="0" indent="-457200" algn="l" defTabSz="914400" rtl="0" eaLnBrk="1" fontAlgn="auto" latinLnBrk="0" hangingPunct="1">
              <a:lnSpc>
                <a:spcPct val="100000"/>
              </a:lnSpc>
              <a:spcBef>
                <a:spcPts val="400"/>
              </a:spcBef>
              <a:spcAft>
                <a:spcPts val="1200"/>
              </a:spcAft>
              <a:buClr>
                <a:schemeClr val="accent1"/>
              </a:buClr>
              <a:buSzPct val="68000"/>
              <a:buFont typeface="Arial" panose="020B0604020202020204" pitchFamily="34" charset="0"/>
              <a:buChar char="•"/>
              <a:tabLst/>
              <a:defRPr/>
            </a:pPr>
            <a:r>
              <a:rPr kumimoji="0" lang="en-GB" sz="2700" b="0" i="0" u="none" strike="noStrike" kern="1200" cap="none" spc="0" normalizeH="0" baseline="0" noProof="0" smtClean="0">
                <a:ln>
                  <a:noFill/>
                </a:ln>
                <a:solidFill>
                  <a:schemeClr val="tx1"/>
                </a:solidFill>
                <a:effectLst/>
                <a:uLnTx/>
                <a:uFillTx/>
                <a:latin typeface="+mn-lt"/>
                <a:ea typeface="+mn-ea"/>
                <a:cs typeface="+mn-cs"/>
              </a:rPr>
              <a:t>Joining is easy</a:t>
            </a:r>
            <a:endParaRPr kumimoji="0" lang="en-GB"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Potential benefits of this new regional</a:t>
            </a:r>
            <a:br>
              <a:rPr lang="en-US" dirty="0" smtClean="0">
                <a:solidFill>
                  <a:schemeClr val="tx1"/>
                </a:solidFill>
              </a:rPr>
            </a:br>
            <a:r>
              <a:rPr lang="en-US" dirty="0" smtClean="0">
                <a:solidFill>
                  <a:schemeClr val="tx1"/>
                </a:solidFill>
              </a:rPr>
              <a:t>procurement center</a:t>
            </a:r>
            <a:endParaRPr lang="en-US" dirty="0"/>
          </a:p>
        </p:txBody>
      </p:sp>
      <p:sp>
        <p:nvSpPr>
          <p:cNvPr id="3" name="Content Placeholder 1"/>
          <p:cNvSpPr txBox="1">
            <a:spLocks/>
          </p:cNvSpPr>
          <p:nvPr/>
        </p:nvSpPr>
        <p:spPr>
          <a:xfrm>
            <a:off x="304800" y="1066800"/>
            <a:ext cx="8334375" cy="4629150"/>
          </a:xfrm>
          <a:prstGeom prst="rect">
            <a:avLst/>
          </a:prstGeom>
        </p:spPr>
        <p:txBody>
          <a:bodyPr>
            <a:normAutofit fontScale="92500"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GB" sz="27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GB" sz="2700" b="0" i="0" u="none" strike="noStrike" kern="1200" cap="none" spc="0" normalizeH="0" baseline="0" noProof="0" smtClean="0">
                <a:ln>
                  <a:noFill/>
                </a:ln>
                <a:solidFill>
                  <a:schemeClr val="tx1"/>
                </a:solidFill>
                <a:effectLst/>
                <a:uLnTx/>
                <a:uFillTx/>
                <a:latin typeface="+mn-lt"/>
                <a:ea typeface="+mn-ea"/>
                <a:cs typeface="+mn-cs"/>
              </a:rPr>
              <a:t>The procurement institute/centre will have the potential to evolve beyond just offering training courses to provide a broader range of services, including, but not limited to, knowledge- sharing/thought leadership, policy development and networking.</a:t>
            </a:r>
            <a:endParaRPr kumimoji="0" lang="en-US" sz="27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smtClean="0">
                <a:ln>
                  <a:noFill/>
                </a:ln>
                <a:solidFill>
                  <a:schemeClr val="tx1"/>
                </a:solidFill>
                <a:effectLst/>
                <a:uLnTx/>
                <a:uFillTx/>
                <a:latin typeface="+mn-lt"/>
                <a:ea typeface="+mn-ea"/>
                <a:cs typeface="+mn-cs"/>
              </a:rPr>
              <a:t>We use this opportunity to solicit your support  for this worthwhile initiative and anticipate your response to the questionnaire that has been circulated.</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495800"/>
          </a:xfrm>
        </p:spPr>
        <p:txBody>
          <a:bodyPr>
            <a:normAutofit/>
          </a:bodyPr>
          <a:lstStyle/>
          <a:p>
            <a:r>
              <a:rPr lang="en-GB" dirty="0" smtClean="0">
                <a:latin typeface="Times New Roman" pitchFamily="18" charset="0"/>
                <a:cs typeface="Times New Roman" pitchFamily="18" charset="0"/>
              </a:rPr>
              <a:t>The  Caribbean  region  has  demonstrated  it  is  cognisant  of  the  value  of  public procurement.  </a:t>
            </a:r>
          </a:p>
          <a:p>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The Caribbean Community (CARICOM) is at an advanced stage of developing a regional public procurement framework and a number of countries in the region have recently or are currently implementing procurement reform programmes, However, there is a recognised need to deepen and expand efforts made to date. </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AAB7A03-6358-4032-BD9C-57FA25026BF8}" type="slidenum">
              <a:rPr lang="en-US" smtClean="0"/>
              <a:pPr/>
              <a:t>2</a:t>
            </a:fld>
            <a:endParaRPr lang="en-US"/>
          </a:p>
        </p:txBody>
      </p:sp>
      <p:sp>
        <p:nvSpPr>
          <p:cNvPr id="2" name="Title 1"/>
          <p:cNvSpPr>
            <a:spLocks noGrp="1"/>
          </p:cNvSpPr>
          <p:nvPr>
            <p:ph type="title"/>
          </p:nvPr>
        </p:nvSpPr>
        <p:spPr/>
        <p:txBody>
          <a:bodyPr>
            <a:normAutofit/>
          </a:bodyPr>
          <a:lstStyle/>
          <a:p>
            <a:r>
              <a:rPr lang="en-US" sz="3200" dirty="0" smtClean="0"/>
              <a:t>Background to Current CDB/World Bank Regional Procurement Project</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r>
              <a:rPr lang="en-GB" dirty="0" smtClean="0"/>
              <a:t>However, in order for Caribbean governments to fully realise the benefits offered by public procurement, aside from legislative/regulatory and institutional reforms, there is a need</a:t>
            </a:r>
            <a:r>
              <a:rPr lang="en-US" dirty="0" smtClean="0"/>
              <a:t> </a:t>
            </a:r>
            <a:r>
              <a:rPr lang="en-GB" dirty="0" smtClean="0"/>
              <a:t>for appropriately qualified and skilled procurement officers and managers within the public service. </a:t>
            </a:r>
            <a:endParaRPr lang="en-US" dirty="0"/>
          </a:p>
        </p:txBody>
      </p:sp>
      <p:sp>
        <p:nvSpPr>
          <p:cNvPr id="5" name="Slide Number Placeholder 4"/>
          <p:cNvSpPr>
            <a:spLocks noGrp="1"/>
          </p:cNvSpPr>
          <p:nvPr>
            <p:ph type="sldNum" sz="quarter" idx="12"/>
          </p:nvPr>
        </p:nvSpPr>
        <p:spPr/>
        <p:txBody>
          <a:bodyPr/>
          <a:lstStyle/>
          <a:p>
            <a:fld id="{EAAB7A03-6358-4032-BD9C-57FA25026BF8}" type="slidenum">
              <a:rPr lang="en-US" smtClean="0"/>
              <a:pPr/>
              <a:t>3</a:t>
            </a:fld>
            <a:endParaRPr lang="en-US"/>
          </a:p>
        </p:txBody>
      </p:sp>
      <p:sp>
        <p:nvSpPr>
          <p:cNvPr id="2" name="Title 1"/>
          <p:cNvSpPr>
            <a:spLocks noGrp="1"/>
          </p:cNvSpPr>
          <p:nvPr>
            <p:ph type="title"/>
          </p:nvPr>
        </p:nvSpPr>
        <p:spPr>
          <a:xfrm>
            <a:off x="457200" y="704088"/>
            <a:ext cx="8229600" cy="819912"/>
          </a:xfrm>
        </p:spPr>
        <p:txBody>
          <a:bodyPr>
            <a:normAutofit/>
          </a:bodyPr>
          <a:lstStyle/>
          <a:p>
            <a:pPr algn="ctr"/>
            <a:r>
              <a:rPr lang="en-US" sz="3200" dirty="0" smtClean="0"/>
              <a:t>Background contd.</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GB" sz="2800" dirty="0" smtClean="0">
                <a:latin typeface="Times New Roman" pitchFamily="18" charset="0"/>
                <a:cs typeface="Times New Roman" pitchFamily="18" charset="0"/>
              </a:rPr>
              <a:t>The case for higher level training for procurement professionals in the modern public procurement context is also strengthened by the growth of non-traditional approaches and technologies such as:</a:t>
            </a:r>
          </a:p>
          <a:p>
            <a:pPr lvl="2"/>
            <a:r>
              <a:rPr lang="en-GB" sz="2800" dirty="0" smtClean="0">
                <a:latin typeface="Times New Roman" pitchFamily="18" charset="0"/>
                <a:cs typeface="Times New Roman" pitchFamily="18" charset="0"/>
              </a:rPr>
              <a:t> e- procurement</a:t>
            </a:r>
          </a:p>
          <a:p>
            <a:pPr lvl="2"/>
            <a:r>
              <a:rPr lang="en-GB" sz="2800" dirty="0" smtClean="0">
                <a:latin typeface="Times New Roman" pitchFamily="18" charset="0"/>
                <a:cs typeface="Times New Roman" pitchFamily="18" charset="0"/>
              </a:rPr>
              <a:t> sustainable procurement</a:t>
            </a:r>
          </a:p>
          <a:p>
            <a:pPr lvl="2"/>
            <a:r>
              <a:rPr lang="en-GB" sz="2800" dirty="0" smtClean="0">
                <a:latin typeface="Times New Roman" pitchFamily="18" charset="0"/>
                <a:cs typeface="Times New Roman" pitchFamily="18" charset="0"/>
              </a:rPr>
              <a:t> outsourcing and public private partnerships</a:t>
            </a:r>
          </a:p>
          <a:p>
            <a:pPr lvl="2">
              <a:buNone/>
            </a:pPr>
            <a:endParaRPr lang="en-GB" sz="2800" dirty="0" smtClean="0">
              <a:latin typeface="Times New Roman" pitchFamily="18" charset="0"/>
              <a:cs typeface="Times New Roman" pitchFamily="18" charset="0"/>
            </a:endParaRPr>
          </a:p>
          <a:p>
            <a:pPr lvl="1">
              <a:buNone/>
            </a:pPr>
            <a:r>
              <a:rPr lang="en-GB" sz="2800" dirty="0" smtClean="0">
                <a:latin typeface="Times New Roman" pitchFamily="18" charset="0"/>
                <a:cs typeface="Times New Roman" pitchFamily="18" charset="0"/>
              </a:rPr>
              <a:t> which need to  increasingly be understood  and</a:t>
            </a:r>
          </a:p>
          <a:p>
            <a:pPr lvl="1">
              <a:buNone/>
            </a:pPr>
            <a:r>
              <a:rPr lang="en-GB" sz="2800" dirty="0" smtClean="0">
                <a:latin typeface="Times New Roman" pitchFamily="18" charset="0"/>
                <a:cs typeface="Times New Roman" pitchFamily="18" charset="0"/>
              </a:rPr>
              <a:t> effectively utilised  in  the modern  public procurement</a:t>
            </a:r>
          </a:p>
          <a:p>
            <a:pPr lvl="1">
              <a:buNone/>
            </a:pPr>
            <a:r>
              <a:rPr lang="en-GB" sz="2800" dirty="0" smtClean="0">
                <a:latin typeface="Times New Roman" pitchFamily="18" charset="0"/>
                <a:cs typeface="Times New Roman" pitchFamily="18" charset="0"/>
              </a:rPr>
              <a:t> environment.</a:t>
            </a:r>
            <a:endParaRPr lang="en-US" sz="2800" dirty="0" smtClean="0">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EAAB7A03-6358-4032-BD9C-57FA25026BF8}" type="slidenum">
              <a:rPr lang="en-US" smtClean="0"/>
              <a:pPr/>
              <a:t>4</a:t>
            </a:fld>
            <a:endParaRPr lang="en-US"/>
          </a:p>
        </p:txBody>
      </p:sp>
      <p:sp>
        <p:nvSpPr>
          <p:cNvPr id="2" name="Title 1"/>
          <p:cNvSpPr>
            <a:spLocks noGrp="1"/>
          </p:cNvSpPr>
          <p:nvPr>
            <p:ph type="title"/>
          </p:nvPr>
        </p:nvSpPr>
        <p:spPr>
          <a:xfrm>
            <a:off x="457200" y="704088"/>
            <a:ext cx="8229600" cy="1048512"/>
          </a:xfrm>
        </p:spPr>
        <p:txBody>
          <a:bodyPr>
            <a:normAutofit/>
          </a:bodyPr>
          <a:lstStyle/>
          <a:p>
            <a:pPr algn="ctr"/>
            <a:r>
              <a:rPr lang="en-US" sz="3200" dirty="0" smtClean="0"/>
              <a:t>Professional  training in procurement</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572000"/>
          </a:xfrm>
        </p:spPr>
        <p:txBody>
          <a:bodyPr>
            <a:normAutofit lnSpcReduction="10000"/>
          </a:bodyPr>
          <a:lstStyle/>
          <a:p>
            <a:r>
              <a:rPr lang="en-GB" sz="2800" dirty="0" smtClean="0">
                <a:latin typeface="Times New Roman" pitchFamily="18" charset="0"/>
                <a:cs typeface="Times New Roman" pitchFamily="18" charset="0"/>
              </a:rPr>
              <a:t>The objective of this consultancy is for the  Procurement Training Organisation (PTO) </a:t>
            </a:r>
            <a:r>
              <a:rPr lang="en-GB" sz="2800" dirty="0" err="1" smtClean="0">
                <a:latin typeface="Times New Roman" pitchFamily="18" charset="0"/>
                <a:cs typeface="Times New Roman" pitchFamily="18" charset="0"/>
              </a:rPr>
              <a:t>BiPS</a:t>
            </a:r>
            <a:r>
              <a:rPr lang="en-GB" sz="2800" dirty="0" smtClean="0">
                <a:latin typeface="Times New Roman" pitchFamily="18" charset="0"/>
                <a:cs typeface="Times New Roman" pitchFamily="18" charset="0"/>
              </a:rPr>
              <a:t> to provide relevant inputs to assist a Caribbean Regional Entity , in this case the University  of Technology, Jamaica ,selected by CDB under this grant, to develop and roll-out a Caribbean Regional Procurement Training Centre .</a:t>
            </a:r>
          </a:p>
          <a:p>
            <a:pPr>
              <a:buNone/>
            </a:pPr>
            <a:endParaRPr lang="en-GB" sz="28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Of note is that several Governments worldwide  have sought the  assistance  of </a:t>
            </a:r>
            <a:r>
              <a:rPr lang="en-US" dirty="0" err="1" smtClean="0">
                <a:latin typeface="Times New Roman" pitchFamily="18" charset="0"/>
                <a:cs typeface="Times New Roman" pitchFamily="18" charset="0"/>
              </a:rPr>
              <a:t>BiPS</a:t>
            </a:r>
            <a:r>
              <a:rPr lang="en-US" dirty="0" smtClean="0">
                <a:latin typeface="Times New Roman" pitchFamily="18" charset="0"/>
                <a:cs typeface="Times New Roman" pitchFamily="18" charset="0"/>
              </a:rPr>
              <a:t> to improve their procurement knowledge and processes and to build capability and capacity in the professional environment. </a:t>
            </a:r>
          </a:p>
          <a:p>
            <a:endParaRPr lang="en-US" dirty="0"/>
          </a:p>
        </p:txBody>
      </p:sp>
      <p:sp>
        <p:nvSpPr>
          <p:cNvPr id="2" name="Title 1"/>
          <p:cNvSpPr>
            <a:spLocks noGrp="1"/>
          </p:cNvSpPr>
          <p:nvPr>
            <p:ph type="title"/>
          </p:nvPr>
        </p:nvSpPr>
        <p:spPr>
          <a:xfrm>
            <a:off x="457200" y="704088"/>
            <a:ext cx="8229600" cy="972312"/>
          </a:xfrm>
        </p:spPr>
        <p:txBody>
          <a:bodyPr>
            <a:normAutofit fontScale="90000"/>
          </a:bodyPr>
          <a:lstStyle/>
          <a:p>
            <a:r>
              <a:rPr lang="en-GB" sz="3600" dirty="0" smtClean="0">
                <a:latin typeface="Times New Roman" pitchFamily="18" charset="0"/>
                <a:cs typeface="Times New Roman" pitchFamily="18" charset="0"/>
              </a:rPr>
              <a:t>Objective of this CDB/World Bank Project consultancy</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dirty="0" smtClean="0"/>
              <a:t>The PTO and  Utech are required to engage and pursue a participative approach  from the start of the assignment with relevant regional stakeholders, including regional associations and bodies, such as:</a:t>
            </a:r>
          </a:p>
          <a:p>
            <a:pPr lvl="2"/>
            <a:r>
              <a:rPr lang="en-GB" dirty="0" smtClean="0"/>
              <a:t> CARICOM, </a:t>
            </a:r>
          </a:p>
          <a:p>
            <a:pPr lvl="2"/>
            <a:r>
              <a:rPr lang="en-GB" dirty="0" smtClean="0"/>
              <a:t>national governments</a:t>
            </a:r>
          </a:p>
          <a:p>
            <a:pPr lvl="2"/>
            <a:r>
              <a:rPr lang="en-GB" dirty="0" smtClean="0"/>
              <a:t> academic institutions</a:t>
            </a:r>
          </a:p>
          <a:p>
            <a:pPr lvl="2"/>
            <a:r>
              <a:rPr lang="en-GB" dirty="0" smtClean="0"/>
              <a:t>development partners to the region</a:t>
            </a:r>
          </a:p>
          <a:p>
            <a:pPr lvl="2"/>
            <a:r>
              <a:rPr lang="en-GB" dirty="0" smtClean="0"/>
              <a:t> potential candidates</a:t>
            </a:r>
          </a:p>
          <a:p>
            <a:pPr lvl="2">
              <a:buNone/>
            </a:pPr>
            <a:r>
              <a:rPr lang="en-GB" dirty="0" smtClean="0"/>
              <a:t>to ensure the Procurement Centre reflects the needs of the</a:t>
            </a:r>
          </a:p>
          <a:p>
            <a:pPr lvl="2">
              <a:buNone/>
            </a:pPr>
            <a:r>
              <a:rPr lang="en-GB" dirty="0" smtClean="0"/>
              <a:t>intended beneficiaries</a:t>
            </a:r>
            <a:endParaRPr lang="en-US" dirty="0" smtClean="0"/>
          </a:p>
          <a:p>
            <a:endParaRPr lang="en-US" dirty="0"/>
          </a:p>
        </p:txBody>
      </p:sp>
      <p:sp>
        <p:nvSpPr>
          <p:cNvPr id="4" name="Slide Number Placeholder 3"/>
          <p:cNvSpPr>
            <a:spLocks noGrp="1"/>
          </p:cNvSpPr>
          <p:nvPr>
            <p:ph type="sldNum" sz="quarter" idx="12"/>
          </p:nvPr>
        </p:nvSpPr>
        <p:spPr/>
        <p:txBody>
          <a:bodyPr/>
          <a:lstStyle/>
          <a:p>
            <a:fld id="{EAAB7A03-6358-4032-BD9C-57FA25026BF8}" type="slidenum">
              <a:rPr lang="en-US" smtClean="0"/>
              <a:pPr/>
              <a:t>6</a:t>
            </a:fld>
            <a:endParaRPr lang="en-US"/>
          </a:p>
        </p:txBody>
      </p:sp>
      <p:sp>
        <p:nvSpPr>
          <p:cNvPr id="2" name="Title 1"/>
          <p:cNvSpPr>
            <a:spLocks noGrp="1"/>
          </p:cNvSpPr>
          <p:nvPr>
            <p:ph type="title"/>
          </p:nvPr>
        </p:nvSpPr>
        <p:spPr/>
        <p:txBody>
          <a:bodyPr/>
          <a:lstStyle/>
          <a:p>
            <a:r>
              <a:rPr lang="en-US" dirty="0" smtClean="0"/>
              <a:t>OBJECTIVE 0F PROJECT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Initially the centre will focus specifically on providing high quality training services,   with   internationally   recognised   accreditation,   to   public   sector   procurement</a:t>
            </a:r>
            <a:r>
              <a:rPr lang="en-US" dirty="0" smtClean="0"/>
              <a:t> </a:t>
            </a:r>
            <a:r>
              <a:rPr lang="en-GB" dirty="0" smtClean="0"/>
              <a:t>professionals from beneficiary countries in </a:t>
            </a:r>
            <a:r>
              <a:rPr lang="en-GB" dirty="0" err="1" smtClean="0"/>
              <a:t>Cariforum</a:t>
            </a:r>
            <a:r>
              <a:rPr lang="en-GB" dirty="0" smtClean="0"/>
              <a:t> countries.  </a:t>
            </a:r>
          </a:p>
          <a:p>
            <a:pPr>
              <a:buNone/>
            </a:pPr>
            <a:endParaRPr lang="en-GB" dirty="0" smtClean="0"/>
          </a:p>
          <a:p>
            <a:r>
              <a:rPr lang="en-GB" dirty="0" smtClean="0"/>
              <a:t>However, it is envisioned that in the future it will serve both public and private sector clients</a:t>
            </a:r>
          </a:p>
          <a:p>
            <a:endParaRPr lang="en-GB" dirty="0" smtClean="0"/>
          </a:p>
          <a:p>
            <a:endParaRPr lang="en-US" dirty="0"/>
          </a:p>
        </p:txBody>
      </p:sp>
      <p:sp>
        <p:nvSpPr>
          <p:cNvPr id="2" name="Title 1"/>
          <p:cNvSpPr>
            <a:spLocks noGrp="1"/>
          </p:cNvSpPr>
          <p:nvPr>
            <p:ph type="title"/>
          </p:nvPr>
        </p:nvSpPr>
        <p:spPr/>
        <p:txBody>
          <a:bodyPr/>
          <a:lstStyle/>
          <a:p>
            <a:r>
              <a:rPr lang="en-US" dirty="0" smtClean="0"/>
              <a:t>Proposed Training Centre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r>
              <a:rPr lang="en-GB" dirty="0" smtClean="0"/>
              <a:t>The PTO (</a:t>
            </a:r>
            <a:r>
              <a:rPr lang="en-GB" dirty="0" err="1" smtClean="0"/>
              <a:t>BiPS</a:t>
            </a:r>
            <a:r>
              <a:rPr lang="en-GB" dirty="0" smtClean="0"/>
              <a:t>) will provide consultancy inputs to ensure the preparations for and design of the training and associated materials which reflect international best practise, while being tailored to the region’s context and needs. </a:t>
            </a:r>
            <a:endParaRPr lang="en-US" dirty="0"/>
          </a:p>
        </p:txBody>
      </p:sp>
      <p:sp>
        <p:nvSpPr>
          <p:cNvPr id="5" name="Slide Number Placeholder 4"/>
          <p:cNvSpPr>
            <a:spLocks noGrp="1"/>
          </p:cNvSpPr>
          <p:nvPr>
            <p:ph type="sldNum" sz="quarter" idx="12"/>
          </p:nvPr>
        </p:nvSpPr>
        <p:spPr/>
        <p:txBody>
          <a:bodyPr/>
          <a:lstStyle/>
          <a:p>
            <a:fld id="{EAAB7A03-6358-4032-BD9C-57FA25026BF8}" type="slidenum">
              <a:rPr lang="en-US" smtClean="0"/>
              <a:pPr/>
              <a:t>8</a:t>
            </a:fld>
            <a:endParaRPr lang="en-US" dirty="0"/>
          </a:p>
        </p:txBody>
      </p:sp>
      <p:sp>
        <p:nvSpPr>
          <p:cNvPr id="2" name="Title 1"/>
          <p:cNvSpPr>
            <a:spLocks noGrp="1"/>
          </p:cNvSpPr>
          <p:nvPr>
            <p:ph type="title"/>
          </p:nvPr>
        </p:nvSpPr>
        <p:spPr/>
        <p:txBody>
          <a:bodyPr/>
          <a:lstStyle/>
          <a:p>
            <a:r>
              <a:rPr lang="en-US" dirty="0" smtClean="0"/>
              <a:t>Responsibilities of the PTO</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GB" dirty="0" smtClean="0"/>
          </a:p>
          <a:p>
            <a:r>
              <a:rPr lang="en-GB" dirty="0" smtClean="0"/>
              <a:t>The PTO (</a:t>
            </a:r>
            <a:r>
              <a:rPr lang="en-GB" dirty="0" err="1" smtClean="0"/>
              <a:t>BiPS</a:t>
            </a:r>
            <a:r>
              <a:rPr lang="en-GB" dirty="0" smtClean="0"/>
              <a:t>) has contracted  The Chartered Institute of Procurement and Supply (CIPS), an award granting and accreditation  body  to provide the required qualification standards so the initial training will be accredited. </a:t>
            </a:r>
          </a:p>
          <a:p>
            <a:endParaRPr lang="en-US" dirty="0" smtClean="0"/>
          </a:p>
          <a:p>
            <a:r>
              <a:rPr lang="en-GB" dirty="0" smtClean="0"/>
              <a:t>The development of a relevant and accredited set of qualifications offers a route to help develop qualified public procurement staff and will provide part of the necessary foundation for wider professionalization.</a:t>
            </a:r>
            <a:endParaRPr lang="en-US" dirty="0" smtClean="0"/>
          </a:p>
          <a:p>
            <a:endParaRPr lang="en-US" dirty="0"/>
          </a:p>
        </p:txBody>
      </p:sp>
      <p:sp>
        <p:nvSpPr>
          <p:cNvPr id="4" name="Slide Number Placeholder 3"/>
          <p:cNvSpPr>
            <a:spLocks noGrp="1"/>
          </p:cNvSpPr>
          <p:nvPr>
            <p:ph type="sldNum" sz="quarter" idx="12"/>
          </p:nvPr>
        </p:nvSpPr>
        <p:spPr/>
        <p:txBody>
          <a:bodyPr/>
          <a:lstStyle/>
          <a:p>
            <a:fld id="{EAAB7A03-6358-4032-BD9C-57FA25026BF8}" type="slidenum">
              <a:rPr lang="en-US" smtClean="0"/>
              <a:pPr/>
              <a:t>9</a:t>
            </a:fld>
            <a:endParaRPr lang="en-US"/>
          </a:p>
        </p:txBody>
      </p:sp>
      <p:sp>
        <p:nvSpPr>
          <p:cNvPr id="2" name="Title 1"/>
          <p:cNvSpPr>
            <a:spLocks noGrp="1"/>
          </p:cNvSpPr>
          <p:nvPr>
            <p:ph type="title"/>
          </p:nvPr>
        </p:nvSpPr>
        <p:spPr/>
        <p:txBody>
          <a:bodyPr/>
          <a:lstStyle/>
          <a:p>
            <a:r>
              <a:rPr lang="en-US" dirty="0" err="1" smtClean="0"/>
              <a:t>BipS</a:t>
            </a:r>
            <a:r>
              <a:rPr lang="en-US" dirty="0" smtClean="0"/>
              <a:t>/CIPS Partnership</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456</TotalTime>
  <Words>1160</Words>
  <Application>Microsoft Office PowerPoint</Application>
  <PresentationFormat>On-screen Show (4:3)</PresentationFormat>
  <Paragraphs>209</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    THE PROPOSED  CARIBBEAN REGIONAL  PROCUREMENT TRAINING CENTRE</vt:lpstr>
      <vt:lpstr>Background to Current CDB/World Bank Regional Procurement Project</vt:lpstr>
      <vt:lpstr>Background contd.</vt:lpstr>
      <vt:lpstr>Professional  training in procurement</vt:lpstr>
      <vt:lpstr>Objective of this CDB/World Bank Project consultancy</vt:lpstr>
      <vt:lpstr>OBJECTIVE 0F PROJECT</vt:lpstr>
      <vt:lpstr>Proposed Training Centre</vt:lpstr>
      <vt:lpstr>Responsibilities of the PTO</vt:lpstr>
      <vt:lpstr>BipS/CIPS Partnership</vt:lpstr>
      <vt:lpstr>The Global Standard for Procurement and Supply</vt:lpstr>
      <vt:lpstr>Skills Benchmarking</vt:lpstr>
      <vt:lpstr>Alignment of the Standard</vt:lpstr>
      <vt:lpstr>CIPS Qualifications</vt:lpstr>
      <vt:lpstr>Chartered Procurement and Supply Professionals </vt:lpstr>
      <vt:lpstr>What will be the differentiators for MCIPS/ Chartered Status?</vt:lpstr>
      <vt:lpstr>Membership Benefits</vt:lpstr>
      <vt:lpstr>Become a Member</vt:lpstr>
      <vt:lpstr>Potential benefits of this new regional procurement center</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ccadogan</dc:creator>
  <cp:lastModifiedBy>ccadogan</cp:lastModifiedBy>
  <cp:revision>116</cp:revision>
  <dcterms:created xsi:type="dcterms:W3CDTF">2016-06-06T14:58:43Z</dcterms:created>
  <dcterms:modified xsi:type="dcterms:W3CDTF">2016-06-09T19:31:36Z</dcterms:modified>
</cp:coreProperties>
</file>